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5143500" type="screen16x9"/>
  <p:notesSz cx="6858000" cy="9144000"/>
  <p:embeddedFontLst>
    <p:embeddedFont>
      <p:font typeface="Average" panose="020B0604020202020204" charset="0"/>
      <p:regular r:id="rId25"/>
    </p:embeddedFont>
    <p:embeddedFont>
      <p:font typeface="Calisto MT" panose="02040603050505030304" pitchFamily="18" charset="0"/>
      <p:regular r:id="rId26"/>
      <p:bold r:id="rId27"/>
      <p:italic r:id="rId28"/>
      <p:boldItalic r:id="rId29"/>
    </p:embeddedFont>
    <p:embeddedFont>
      <p:font typeface="Wingdings 2" panose="050201020105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6" d="100"/>
          <a:sy n="76" d="100"/>
        </p:scale>
        <p:origin x="924" y="5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A18354-A781-4AD2-82F8-FC0686BF7A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AD71E96-2C06-42B1-9FFF-EB51DD7D13B6}">
      <dgm:prSet/>
      <dgm:spPr/>
      <dgm:t>
        <a:bodyPr/>
        <a:lstStyle/>
        <a:p>
          <a:pPr>
            <a:lnSpc>
              <a:spcPct val="100000"/>
            </a:lnSpc>
            <a:defRPr cap="all"/>
          </a:pPr>
          <a:r>
            <a:rPr lang="en-US"/>
            <a:t>Identifying missing values</a:t>
          </a:r>
        </a:p>
      </dgm:t>
    </dgm:pt>
    <dgm:pt modelId="{B3DBF19F-B79C-4670-951C-5768F7862292}" type="parTrans" cxnId="{AF444B18-66F3-4ABC-8CF8-5F587A9FFACF}">
      <dgm:prSet/>
      <dgm:spPr/>
      <dgm:t>
        <a:bodyPr/>
        <a:lstStyle/>
        <a:p>
          <a:endParaRPr lang="en-US"/>
        </a:p>
      </dgm:t>
    </dgm:pt>
    <dgm:pt modelId="{D1D47CE0-D507-4201-833B-FDD4C6587BED}" type="sibTrans" cxnId="{AF444B18-66F3-4ABC-8CF8-5F587A9FFACF}">
      <dgm:prSet/>
      <dgm:spPr/>
      <dgm:t>
        <a:bodyPr/>
        <a:lstStyle/>
        <a:p>
          <a:endParaRPr lang="en-US"/>
        </a:p>
      </dgm:t>
    </dgm:pt>
    <dgm:pt modelId="{32CA291A-9F49-40A0-8E68-7E1490EF2CF9}">
      <dgm:prSet/>
      <dgm:spPr/>
      <dgm:t>
        <a:bodyPr/>
        <a:lstStyle/>
        <a:p>
          <a:pPr>
            <a:lnSpc>
              <a:spcPct val="100000"/>
            </a:lnSpc>
            <a:defRPr cap="all"/>
          </a:pPr>
          <a:r>
            <a:rPr lang="en-US"/>
            <a:t>Using mean &amp; median to fill in missing values</a:t>
          </a:r>
        </a:p>
      </dgm:t>
    </dgm:pt>
    <dgm:pt modelId="{AA1E5F99-8A4E-4A1B-B685-71EFD430A9E9}" type="parTrans" cxnId="{AD85F84D-715A-47F5-8B55-C2FF0D178293}">
      <dgm:prSet/>
      <dgm:spPr/>
      <dgm:t>
        <a:bodyPr/>
        <a:lstStyle/>
        <a:p>
          <a:endParaRPr lang="en-US"/>
        </a:p>
      </dgm:t>
    </dgm:pt>
    <dgm:pt modelId="{38C13B36-B17C-45A3-8566-30B8833198D7}" type="sibTrans" cxnId="{AD85F84D-715A-47F5-8B55-C2FF0D178293}">
      <dgm:prSet/>
      <dgm:spPr/>
      <dgm:t>
        <a:bodyPr/>
        <a:lstStyle/>
        <a:p>
          <a:endParaRPr lang="en-US"/>
        </a:p>
      </dgm:t>
    </dgm:pt>
    <dgm:pt modelId="{3773C088-01CA-47F8-8B47-C252CCA4CE7B}">
      <dgm:prSet/>
      <dgm:spPr/>
      <dgm:t>
        <a:bodyPr/>
        <a:lstStyle/>
        <a:p>
          <a:pPr>
            <a:lnSpc>
              <a:spcPct val="100000"/>
            </a:lnSpc>
            <a:defRPr cap="all"/>
          </a:pPr>
          <a:r>
            <a:rPr lang="en-US"/>
            <a:t>Utilizing historical data</a:t>
          </a:r>
        </a:p>
      </dgm:t>
    </dgm:pt>
    <dgm:pt modelId="{E9B60EB9-9E9C-4825-AE5B-B95F8D795F85}" type="parTrans" cxnId="{E913E634-9B79-4942-9E73-C0CB79CEE754}">
      <dgm:prSet/>
      <dgm:spPr/>
      <dgm:t>
        <a:bodyPr/>
        <a:lstStyle/>
        <a:p>
          <a:endParaRPr lang="en-US"/>
        </a:p>
      </dgm:t>
    </dgm:pt>
    <dgm:pt modelId="{B8E513F6-7B43-48AE-A5B5-EA2FB2315F74}" type="sibTrans" cxnId="{E913E634-9B79-4942-9E73-C0CB79CEE754}">
      <dgm:prSet/>
      <dgm:spPr/>
      <dgm:t>
        <a:bodyPr/>
        <a:lstStyle/>
        <a:p>
          <a:endParaRPr lang="en-US"/>
        </a:p>
      </dgm:t>
    </dgm:pt>
    <dgm:pt modelId="{3D6BE455-07A0-48F5-BE07-19291D9C36F8}" type="pres">
      <dgm:prSet presAssocID="{20A18354-A781-4AD2-82F8-FC0686BF7A38}" presName="root" presStyleCnt="0">
        <dgm:presLayoutVars>
          <dgm:dir/>
          <dgm:resizeHandles val="exact"/>
        </dgm:presLayoutVars>
      </dgm:prSet>
      <dgm:spPr/>
    </dgm:pt>
    <dgm:pt modelId="{BD31DF08-60B5-4B6D-8B42-8126996A214F}" type="pres">
      <dgm:prSet presAssocID="{DAD71E96-2C06-42B1-9FFF-EB51DD7D13B6}" presName="compNode" presStyleCnt="0"/>
      <dgm:spPr/>
    </dgm:pt>
    <dgm:pt modelId="{3EDD4225-1301-4AF5-8658-4908090B2074}" type="pres">
      <dgm:prSet presAssocID="{DAD71E96-2C06-42B1-9FFF-EB51DD7D13B6}" presName="iconBgRect" presStyleLbl="bgShp" presStyleIdx="0" presStyleCnt="3"/>
      <dgm:spPr/>
    </dgm:pt>
    <dgm:pt modelId="{28905216-8A44-4AC7-9B4A-058DDDA7B595}" type="pres">
      <dgm:prSet presAssocID="{DAD71E96-2C06-42B1-9FFF-EB51DD7D13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FED76543-1EB0-4B7D-8048-1FEC579ECE9F}" type="pres">
      <dgm:prSet presAssocID="{DAD71E96-2C06-42B1-9FFF-EB51DD7D13B6}" presName="spaceRect" presStyleCnt="0"/>
      <dgm:spPr/>
    </dgm:pt>
    <dgm:pt modelId="{6474FB79-B384-4523-A644-C76010BDFCB9}" type="pres">
      <dgm:prSet presAssocID="{DAD71E96-2C06-42B1-9FFF-EB51DD7D13B6}" presName="textRect" presStyleLbl="revTx" presStyleIdx="0" presStyleCnt="3">
        <dgm:presLayoutVars>
          <dgm:chMax val="1"/>
          <dgm:chPref val="1"/>
        </dgm:presLayoutVars>
      </dgm:prSet>
      <dgm:spPr/>
    </dgm:pt>
    <dgm:pt modelId="{6A72CEAE-1EEB-4D5A-ACD5-1EAE1AF9420A}" type="pres">
      <dgm:prSet presAssocID="{D1D47CE0-D507-4201-833B-FDD4C6587BED}" presName="sibTrans" presStyleCnt="0"/>
      <dgm:spPr/>
    </dgm:pt>
    <dgm:pt modelId="{EE065B8F-AFFA-4933-80F6-609EB037B87F}" type="pres">
      <dgm:prSet presAssocID="{32CA291A-9F49-40A0-8E68-7E1490EF2CF9}" presName="compNode" presStyleCnt="0"/>
      <dgm:spPr/>
    </dgm:pt>
    <dgm:pt modelId="{FC0DD967-008B-485F-B894-9F2A84D6FDEE}" type="pres">
      <dgm:prSet presAssocID="{32CA291A-9F49-40A0-8E68-7E1490EF2CF9}" presName="iconBgRect" presStyleLbl="bgShp" presStyleIdx="1" presStyleCnt="3"/>
      <dgm:spPr/>
    </dgm:pt>
    <dgm:pt modelId="{6AFE7985-578D-4F54-91A1-A8BD473BA032}" type="pres">
      <dgm:prSet presAssocID="{32CA291A-9F49-40A0-8E68-7E1490EF2C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CF98AC48-B98C-4342-9C7C-3E85EA99E16F}" type="pres">
      <dgm:prSet presAssocID="{32CA291A-9F49-40A0-8E68-7E1490EF2CF9}" presName="spaceRect" presStyleCnt="0"/>
      <dgm:spPr/>
    </dgm:pt>
    <dgm:pt modelId="{662526B5-5213-46B9-87EB-FD9158735FB7}" type="pres">
      <dgm:prSet presAssocID="{32CA291A-9F49-40A0-8E68-7E1490EF2CF9}" presName="textRect" presStyleLbl="revTx" presStyleIdx="1" presStyleCnt="3">
        <dgm:presLayoutVars>
          <dgm:chMax val="1"/>
          <dgm:chPref val="1"/>
        </dgm:presLayoutVars>
      </dgm:prSet>
      <dgm:spPr/>
    </dgm:pt>
    <dgm:pt modelId="{A725FACE-062A-4FEE-BE05-EEFC30D95CEF}" type="pres">
      <dgm:prSet presAssocID="{38C13B36-B17C-45A3-8566-30B8833198D7}" presName="sibTrans" presStyleCnt="0"/>
      <dgm:spPr/>
    </dgm:pt>
    <dgm:pt modelId="{8D63141C-C75F-44FE-BEC0-ACD3C3FBF5D2}" type="pres">
      <dgm:prSet presAssocID="{3773C088-01CA-47F8-8B47-C252CCA4CE7B}" presName="compNode" presStyleCnt="0"/>
      <dgm:spPr/>
    </dgm:pt>
    <dgm:pt modelId="{7DC8C65A-8D60-4B2F-8A75-24D8E6B49955}" type="pres">
      <dgm:prSet presAssocID="{3773C088-01CA-47F8-8B47-C252CCA4CE7B}" presName="iconBgRect" presStyleLbl="bgShp" presStyleIdx="2" presStyleCnt="3"/>
      <dgm:spPr/>
    </dgm:pt>
    <dgm:pt modelId="{EBA65539-0295-41F6-8871-101E333184C9}" type="pres">
      <dgm:prSet presAssocID="{3773C088-01CA-47F8-8B47-C252CCA4CE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5028FB8-16DD-4ED9-929F-374D242300CE}" type="pres">
      <dgm:prSet presAssocID="{3773C088-01CA-47F8-8B47-C252CCA4CE7B}" presName="spaceRect" presStyleCnt="0"/>
      <dgm:spPr/>
    </dgm:pt>
    <dgm:pt modelId="{75F74BC9-7BB3-4B49-9158-572353B4214E}" type="pres">
      <dgm:prSet presAssocID="{3773C088-01CA-47F8-8B47-C252CCA4CE7B}" presName="textRect" presStyleLbl="revTx" presStyleIdx="2" presStyleCnt="3">
        <dgm:presLayoutVars>
          <dgm:chMax val="1"/>
          <dgm:chPref val="1"/>
        </dgm:presLayoutVars>
      </dgm:prSet>
      <dgm:spPr/>
    </dgm:pt>
  </dgm:ptLst>
  <dgm:cxnLst>
    <dgm:cxn modelId="{AF444B18-66F3-4ABC-8CF8-5F587A9FFACF}" srcId="{20A18354-A781-4AD2-82F8-FC0686BF7A38}" destId="{DAD71E96-2C06-42B1-9FFF-EB51DD7D13B6}" srcOrd="0" destOrd="0" parTransId="{B3DBF19F-B79C-4670-951C-5768F7862292}" sibTransId="{D1D47CE0-D507-4201-833B-FDD4C6587BED}"/>
    <dgm:cxn modelId="{E13C471C-2448-43BA-864F-C478F6F14DE6}" type="presOf" srcId="{32CA291A-9F49-40A0-8E68-7E1490EF2CF9}" destId="{662526B5-5213-46B9-87EB-FD9158735FB7}" srcOrd="0" destOrd="0" presId="urn:microsoft.com/office/officeart/2018/5/layout/IconCircleLabelList"/>
    <dgm:cxn modelId="{E913E634-9B79-4942-9E73-C0CB79CEE754}" srcId="{20A18354-A781-4AD2-82F8-FC0686BF7A38}" destId="{3773C088-01CA-47F8-8B47-C252CCA4CE7B}" srcOrd="2" destOrd="0" parTransId="{E9B60EB9-9E9C-4825-AE5B-B95F8D795F85}" sibTransId="{B8E513F6-7B43-48AE-A5B5-EA2FB2315F74}"/>
    <dgm:cxn modelId="{C5F49A49-63C9-44CC-9F6E-A662D2D5FABC}" type="presOf" srcId="{20A18354-A781-4AD2-82F8-FC0686BF7A38}" destId="{3D6BE455-07A0-48F5-BE07-19291D9C36F8}" srcOrd="0" destOrd="0" presId="urn:microsoft.com/office/officeart/2018/5/layout/IconCircleLabelList"/>
    <dgm:cxn modelId="{0919614C-A30B-431C-A1C6-220CAAEAA9A3}" type="presOf" srcId="{3773C088-01CA-47F8-8B47-C252CCA4CE7B}" destId="{75F74BC9-7BB3-4B49-9158-572353B4214E}" srcOrd="0" destOrd="0" presId="urn:microsoft.com/office/officeart/2018/5/layout/IconCircleLabelList"/>
    <dgm:cxn modelId="{AD85F84D-715A-47F5-8B55-C2FF0D178293}" srcId="{20A18354-A781-4AD2-82F8-FC0686BF7A38}" destId="{32CA291A-9F49-40A0-8E68-7E1490EF2CF9}" srcOrd="1" destOrd="0" parTransId="{AA1E5F99-8A4E-4A1B-B685-71EFD430A9E9}" sibTransId="{38C13B36-B17C-45A3-8566-30B8833198D7}"/>
    <dgm:cxn modelId="{DE7732B1-69DB-4AA7-A32F-55F2DD020B33}" type="presOf" srcId="{DAD71E96-2C06-42B1-9FFF-EB51DD7D13B6}" destId="{6474FB79-B384-4523-A644-C76010BDFCB9}" srcOrd="0" destOrd="0" presId="urn:microsoft.com/office/officeart/2018/5/layout/IconCircleLabelList"/>
    <dgm:cxn modelId="{7EF6A57F-30DE-46EF-9C8F-F3A145B2ADA9}" type="presParOf" srcId="{3D6BE455-07A0-48F5-BE07-19291D9C36F8}" destId="{BD31DF08-60B5-4B6D-8B42-8126996A214F}" srcOrd="0" destOrd="0" presId="urn:microsoft.com/office/officeart/2018/5/layout/IconCircleLabelList"/>
    <dgm:cxn modelId="{6ABC353E-30AD-4498-AE56-62CAC76BDEE2}" type="presParOf" srcId="{BD31DF08-60B5-4B6D-8B42-8126996A214F}" destId="{3EDD4225-1301-4AF5-8658-4908090B2074}" srcOrd="0" destOrd="0" presId="urn:microsoft.com/office/officeart/2018/5/layout/IconCircleLabelList"/>
    <dgm:cxn modelId="{DFAA70CE-E95E-4921-A3FF-50EC87015279}" type="presParOf" srcId="{BD31DF08-60B5-4B6D-8B42-8126996A214F}" destId="{28905216-8A44-4AC7-9B4A-058DDDA7B595}" srcOrd="1" destOrd="0" presId="urn:microsoft.com/office/officeart/2018/5/layout/IconCircleLabelList"/>
    <dgm:cxn modelId="{70A3A9C3-1419-492F-BADE-66A34221182B}" type="presParOf" srcId="{BD31DF08-60B5-4B6D-8B42-8126996A214F}" destId="{FED76543-1EB0-4B7D-8048-1FEC579ECE9F}" srcOrd="2" destOrd="0" presId="urn:microsoft.com/office/officeart/2018/5/layout/IconCircleLabelList"/>
    <dgm:cxn modelId="{428E83E8-1756-459D-94DE-843702FC893E}" type="presParOf" srcId="{BD31DF08-60B5-4B6D-8B42-8126996A214F}" destId="{6474FB79-B384-4523-A644-C76010BDFCB9}" srcOrd="3" destOrd="0" presId="urn:microsoft.com/office/officeart/2018/5/layout/IconCircleLabelList"/>
    <dgm:cxn modelId="{5AEB4647-5477-4B2A-881A-2FDD435C7391}" type="presParOf" srcId="{3D6BE455-07A0-48F5-BE07-19291D9C36F8}" destId="{6A72CEAE-1EEB-4D5A-ACD5-1EAE1AF9420A}" srcOrd="1" destOrd="0" presId="urn:microsoft.com/office/officeart/2018/5/layout/IconCircleLabelList"/>
    <dgm:cxn modelId="{DD6D4C6E-8735-429D-8228-35C0F052582E}" type="presParOf" srcId="{3D6BE455-07A0-48F5-BE07-19291D9C36F8}" destId="{EE065B8F-AFFA-4933-80F6-609EB037B87F}" srcOrd="2" destOrd="0" presId="urn:microsoft.com/office/officeart/2018/5/layout/IconCircleLabelList"/>
    <dgm:cxn modelId="{C2A07EAA-2962-45C2-BB49-B9F4A010D96C}" type="presParOf" srcId="{EE065B8F-AFFA-4933-80F6-609EB037B87F}" destId="{FC0DD967-008B-485F-B894-9F2A84D6FDEE}" srcOrd="0" destOrd="0" presId="urn:microsoft.com/office/officeart/2018/5/layout/IconCircleLabelList"/>
    <dgm:cxn modelId="{2A1DB5A3-9F23-45A7-AFFB-35026BFDF6C6}" type="presParOf" srcId="{EE065B8F-AFFA-4933-80F6-609EB037B87F}" destId="{6AFE7985-578D-4F54-91A1-A8BD473BA032}" srcOrd="1" destOrd="0" presId="urn:microsoft.com/office/officeart/2018/5/layout/IconCircleLabelList"/>
    <dgm:cxn modelId="{F541D887-B8A4-48ED-9FD5-A85B95B3AB95}" type="presParOf" srcId="{EE065B8F-AFFA-4933-80F6-609EB037B87F}" destId="{CF98AC48-B98C-4342-9C7C-3E85EA99E16F}" srcOrd="2" destOrd="0" presId="urn:microsoft.com/office/officeart/2018/5/layout/IconCircleLabelList"/>
    <dgm:cxn modelId="{3D7A10E1-2E90-4396-8519-6A16CCCBE500}" type="presParOf" srcId="{EE065B8F-AFFA-4933-80F6-609EB037B87F}" destId="{662526B5-5213-46B9-87EB-FD9158735FB7}" srcOrd="3" destOrd="0" presId="urn:microsoft.com/office/officeart/2018/5/layout/IconCircleLabelList"/>
    <dgm:cxn modelId="{8CF54ADD-DA7A-4A97-AC10-F0D45C111376}" type="presParOf" srcId="{3D6BE455-07A0-48F5-BE07-19291D9C36F8}" destId="{A725FACE-062A-4FEE-BE05-EEFC30D95CEF}" srcOrd="3" destOrd="0" presId="urn:microsoft.com/office/officeart/2018/5/layout/IconCircleLabelList"/>
    <dgm:cxn modelId="{E65F796F-DB1F-4D93-85BD-05201467F2D3}" type="presParOf" srcId="{3D6BE455-07A0-48F5-BE07-19291D9C36F8}" destId="{8D63141C-C75F-44FE-BEC0-ACD3C3FBF5D2}" srcOrd="4" destOrd="0" presId="urn:microsoft.com/office/officeart/2018/5/layout/IconCircleLabelList"/>
    <dgm:cxn modelId="{1F3430CB-BA71-4C34-9606-5861BB532B05}" type="presParOf" srcId="{8D63141C-C75F-44FE-BEC0-ACD3C3FBF5D2}" destId="{7DC8C65A-8D60-4B2F-8A75-24D8E6B49955}" srcOrd="0" destOrd="0" presId="urn:microsoft.com/office/officeart/2018/5/layout/IconCircleLabelList"/>
    <dgm:cxn modelId="{7642097B-EB67-4439-99D6-30FC2A56B08A}" type="presParOf" srcId="{8D63141C-C75F-44FE-BEC0-ACD3C3FBF5D2}" destId="{EBA65539-0295-41F6-8871-101E333184C9}" srcOrd="1" destOrd="0" presId="urn:microsoft.com/office/officeart/2018/5/layout/IconCircleLabelList"/>
    <dgm:cxn modelId="{85342247-ED7A-4392-B549-C556F0DB9F49}" type="presParOf" srcId="{8D63141C-C75F-44FE-BEC0-ACD3C3FBF5D2}" destId="{05028FB8-16DD-4ED9-929F-374D242300CE}" srcOrd="2" destOrd="0" presId="urn:microsoft.com/office/officeart/2018/5/layout/IconCircleLabelList"/>
    <dgm:cxn modelId="{7C65C92B-346F-4323-8ADF-28F9E616E105}" type="presParOf" srcId="{8D63141C-C75F-44FE-BEC0-ACD3C3FBF5D2}" destId="{75F74BC9-7BB3-4B49-9158-572353B4214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D4225-1301-4AF5-8658-4908090B2074}">
      <dsp:nvSpPr>
        <dsp:cNvPr id="0" name=""/>
        <dsp:cNvSpPr/>
      </dsp:nvSpPr>
      <dsp:spPr>
        <a:xfrm>
          <a:off x="469377" y="239714"/>
          <a:ext cx="1406812" cy="1406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905216-8A44-4AC7-9B4A-058DDDA7B595}">
      <dsp:nvSpPr>
        <dsp:cNvPr id="0" name=""/>
        <dsp:cNvSpPr/>
      </dsp:nvSpPr>
      <dsp:spPr>
        <a:xfrm>
          <a:off x="769190" y="539526"/>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74FB79-B384-4523-A644-C76010BDFCB9}">
      <dsp:nvSpPr>
        <dsp:cNvPr id="0" name=""/>
        <dsp:cNvSpPr/>
      </dsp:nvSpPr>
      <dsp:spPr>
        <a:xfrm>
          <a:off x="19659" y="2084714"/>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Identifying missing values</a:t>
          </a:r>
        </a:p>
      </dsp:txBody>
      <dsp:txXfrm>
        <a:off x="19659" y="2084714"/>
        <a:ext cx="2306250" cy="720000"/>
      </dsp:txXfrm>
    </dsp:sp>
    <dsp:sp modelId="{FC0DD967-008B-485F-B894-9F2A84D6FDEE}">
      <dsp:nvSpPr>
        <dsp:cNvPr id="0" name=""/>
        <dsp:cNvSpPr/>
      </dsp:nvSpPr>
      <dsp:spPr>
        <a:xfrm>
          <a:off x="3179221" y="239714"/>
          <a:ext cx="1406812" cy="1406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FE7985-578D-4F54-91A1-A8BD473BA032}">
      <dsp:nvSpPr>
        <dsp:cNvPr id="0" name=""/>
        <dsp:cNvSpPr/>
      </dsp:nvSpPr>
      <dsp:spPr>
        <a:xfrm>
          <a:off x="3479034" y="539526"/>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526B5-5213-46B9-87EB-FD9158735FB7}">
      <dsp:nvSpPr>
        <dsp:cNvPr id="0" name=""/>
        <dsp:cNvSpPr/>
      </dsp:nvSpPr>
      <dsp:spPr>
        <a:xfrm>
          <a:off x="2729503" y="2084714"/>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Using mean &amp; median to fill in missing values</a:t>
          </a:r>
        </a:p>
      </dsp:txBody>
      <dsp:txXfrm>
        <a:off x="2729503" y="2084714"/>
        <a:ext cx="2306250" cy="720000"/>
      </dsp:txXfrm>
    </dsp:sp>
    <dsp:sp modelId="{7DC8C65A-8D60-4B2F-8A75-24D8E6B49955}">
      <dsp:nvSpPr>
        <dsp:cNvPr id="0" name=""/>
        <dsp:cNvSpPr/>
      </dsp:nvSpPr>
      <dsp:spPr>
        <a:xfrm>
          <a:off x="5889065" y="239714"/>
          <a:ext cx="1406812" cy="1406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65539-0295-41F6-8871-101E333184C9}">
      <dsp:nvSpPr>
        <dsp:cNvPr id="0" name=""/>
        <dsp:cNvSpPr/>
      </dsp:nvSpPr>
      <dsp:spPr>
        <a:xfrm>
          <a:off x="6188878" y="539526"/>
          <a:ext cx="807187" cy="80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F74BC9-7BB3-4B49-9158-572353B4214E}">
      <dsp:nvSpPr>
        <dsp:cNvPr id="0" name=""/>
        <dsp:cNvSpPr/>
      </dsp:nvSpPr>
      <dsp:spPr>
        <a:xfrm>
          <a:off x="5439346" y="2084714"/>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Utilizing historical data</a:t>
          </a:r>
        </a:p>
      </dsp:txBody>
      <dsp:txXfrm>
        <a:off x="5439346" y="2084714"/>
        <a:ext cx="23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fa796dd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fa796dd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JP</a:t>
            </a:r>
            <a:endParaRPr/>
          </a:p>
          <a:p>
            <a:pPr marL="0" lvl="0" indent="0" algn="l" rtl="0">
              <a:spcBef>
                <a:spcPts val="0"/>
              </a:spcBef>
              <a:spcAft>
                <a:spcPts val="0"/>
              </a:spcAft>
              <a:buNone/>
            </a:pPr>
            <a:endParaRPr/>
          </a:p>
          <a:p>
            <a:pPr marL="0" lvl="0" indent="0" algn="l" rtl="0">
              <a:spcBef>
                <a:spcPts val="0"/>
              </a:spcBef>
              <a:spcAft>
                <a:spcPts val="0"/>
              </a:spcAft>
              <a:buNone/>
            </a:pPr>
            <a:r>
              <a:rPr lang="en" b="1"/>
              <a:t>Lack of diversification</a:t>
            </a:r>
            <a:r>
              <a:rPr lang="en"/>
              <a:t>: </a:t>
            </a:r>
            <a:r>
              <a:rPr lang="en">
                <a:solidFill>
                  <a:srgbClr val="333333"/>
                </a:solidFill>
                <a:highlight>
                  <a:srgbClr val="FFFFFF"/>
                </a:highlight>
              </a:rPr>
              <a:t>single-commodity domination of an economy can end up shackling growth </a:t>
            </a:r>
            <a:r>
              <a:rPr lang="en">
                <a:solidFill>
                  <a:srgbClr val="1C1E29"/>
                </a:solidFill>
              </a:rPr>
              <a:t>through fluctuations in currencies and commodity prices. Some in the sub saharan region are more vulnerable than others, even though most are still very vulnerable because their economies are dependent on the export of one or just a few commodities or primary products. When there is a downturn in commodity prices, mono- economies such as Nigeria, Angola, and DR congo suffer economic stagnation.</a:t>
            </a:r>
            <a:endParaRPr>
              <a:solidFill>
                <a:srgbClr val="1C1E29"/>
              </a:solidFill>
            </a:endParaRPr>
          </a:p>
          <a:p>
            <a:pPr marL="0" lvl="0" indent="0" algn="l" rtl="0">
              <a:spcBef>
                <a:spcPts val="0"/>
              </a:spcBef>
              <a:spcAft>
                <a:spcPts val="0"/>
              </a:spcAft>
              <a:buNone/>
            </a:pPr>
            <a:endParaRPr>
              <a:solidFill>
                <a:srgbClr val="1C1E29"/>
              </a:solidFill>
            </a:endParaRPr>
          </a:p>
          <a:p>
            <a:pPr marL="0" lvl="0" indent="0" algn="l" rtl="0">
              <a:spcBef>
                <a:spcPts val="0"/>
              </a:spcBef>
              <a:spcAft>
                <a:spcPts val="0"/>
              </a:spcAft>
              <a:buNone/>
            </a:pPr>
            <a:r>
              <a:rPr lang="en">
                <a:highlight>
                  <a:srgbClr val="FFFFFF"/>
                </a:highlight>
              </a:rPr>
              <a:t>For example, Vietnam has successfully integrated into the global economy through its value chains.Some African countries are faring better in terms of diversification. Mauritius, for example, was once dependent on sugar for revenue. The country has now shifted its focus to tourism and textile exports. The amazing beaches of Mauritius attract tourists from around the world.</a:t>
            </a:r>
            <a:endParaRPr>
              <a:highlight>
                <a:srgbClr val="FFFFFF"/>
              </a:highlight>
            </a:endParaRPr>
          </a:p>
          <a:p>
            <a:pPr marL="0" lvl="0" indent="0" algn="l" rtl="0">
              <a:spcBef>
                <a:spcPts val="0"/>
              </a:spcBef>
              <a:spcAft>
                <a:spcPts val="0"/>
              </a:spcAft>
              <a:buNone/>
            </a:pPr>
            <a:endParaRPr>
              <a:highlight>
                <a:srgbClr val="FFFFFF"/>
              </a:highlight>
            </a:endParaRP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fa796dd4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fa796dd4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586e27493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586e2749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fc627919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fc627919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fc627919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fc627919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c23d09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c23d09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586e2749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586e2749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586e2749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586e2749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586e27493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586e2749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586e2749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586e2749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Shree</a:t>
            </a:r>
            <a:endParaRPr/>
          </a:p>
          <a:p>
            <a:pPr marL="0" lvl="0" indent="0" algn="l" rtl="0">
              <a:spcBef>
                <a:spcPts val="0"/>
              </a:spcBef>
              <a:spcAft>
                <a:spcPts val="0"/>
              </a:spcAft>
              <a:buNone/>
            </a:pPr>
            <a:r>
              <a:rPr lang="en"/>
              <a:t>The Sub Saharan Africa consists of 22 countries. This region is Africa’s largest crude oil exporter. 40 to 50% of GDP’s of most of the countries depends on oil export. Most of oil from Africa comes from sub saharan region. There is also a large gap in economies of these countries. For eg. Nigeria has a very low GDP per capita whereas Mauritius is ranked in top 20 countries when GDP per capita is concerned.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586e27493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6586e27493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586e27493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586e2749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586e27493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586e2749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fa796dd4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fa796dd4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Shree</a:t>
            </a:r>
            <a:endParaRPr/>
          </a:p>
          <a:p>
            <a:pPr marL="0" lvl="0" indent="0" algn="l" rtl="0">
              <a:spcBef>
                <a:spcPts val="0"/>
              </a:spcBef>
              <a:spcAft>
                <a:spcPts val="0"/>
              </a:spcAft>
              <a:buNone/>
            </a:pPr>
            <a:r>
              <a:rPr lang="en"/>
              <a:t>We used python to clean the data and generate insights for visualization. We cleaned the data and removed some columns based on some research. After deciding the path we were going to follow. We deleted the irrelevant columns. We deleted some columns because all the data was missing from those columns and that data was not available on the web as well. We imputed missing values for the columns which were very important for our research. Using boxplots and other visualization methods we determined the outliers for the columns.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fa796dd4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fa796dd4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Shree</a:t>
            </a:r>
            <a:endParaRPr/>
          </a:p>
          <a:p>
            <a:pPr marL="0" lvl="0" indent="0" algn="l" rtl="0">
              <a:spcBef>
                <a:spcPts val="0"/>
              </a:spcBef>
              <a:spcAft>
                <a:spcPts val="0"/>
              </a:spcAft>
              <a:buNone/>
            </a:pPr>
            <a:r>
              <a:rPr lang="en"/>
              <a:t>We used three different methods to impute the missing data. First we identified the columns having missing data. We found data for one column on internet. For another column we found some historical data. After checking for outliers in that data we decided to take the mean of that data to generate the data for 2017. For the third column where only two values were missing, we checked for any outliers in the column.There were no outliers so we calculated the average of the entire column and imputed that in the two missing values.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86e27493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86e27493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Sarthak</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latin typeface="Average"/>
                <a:ea typeface="Average"/>
                <a:cs typeface="Average"/>
                <a:sym typeface="Average"/>
              </a:rPr>
              <a:t>Guinea’s GDP growth rate is 13.36% because thermal energy generation, bauxite mining, and strong agricultural sector. Exports are mainly precious stones and minerals</a:t>
            </a:r>
            <a:endParaRPr/>
          </a:p>
          <a:p>
            <a:pPr marL="0" lvl="0" indent="0" algn="l" rtl="0">
              <a:lnSpc>
                <a:spcPct val="115000"/>
              </a:lnSpc>
              <a:spcBef>
                <a:spcPts val="1600"/>
              </a:spcBef>
              <a:spcAft>
                <a:spcPts val="1600"/>
              </a:spcAft>
              <a:buNone/>
            </a:pPr>
            <a:r>
              <a:rPr lang="en">
                <a:latin typeface="Average"/>
                <a:ea typeface="Average"/>
                <a:cs typeface="Average"/>
                <a:sym typeface="Average"/>
              </a:rPr>
              <a:t>Nigeria accounts for 48% of the entire region’s GDP. The reason for this is because it is the largest economy in Africa, as well as the top oil exporter.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6586e2749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6586e2749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t>Marco</a:t>
            </a:r>
            <a:endParaRPr sz="800"/>
          </a:p>
          <a:p>
            <a:pPr marL="0" lvl="0" indent="0" algn="l" rtl="0">
              <a:lnSpc>
                <a:spcPct val="115000"/>
              </a:lnSpc>
              <a:spcBef>
                <a:spcPts val="1600"/>
              </a:spcBef>
              <a:spcAft>
                <a:spcPts val="0"/>
              </a:spcAft>
              <a:buNone/>
            </a:pPr>
            <a:r>
              <a:rPr lang="en" sz="800"/>
              <a:t>Equatorial Guinea.: Oil reserves found in 90s.  Also gas. Third largest exporter in Sub Saharan (After Nigeria and Angola)</a:t>
            </a:r>
            <a:endParaRPr sz="800"/>
          </a:p>
          <a:p>
            <a:pPr marL="0" lvl="0" indent="0" algn="l" rtl="0">
              <a:lnSpc>
                <a:spcPct val="115000"/>
              </a:lnSpc>
              <a:spcBef>
                <a:spcPts val="1600"/>
              </a:spcBef>
              <a:spcAft>
                <a:spcPts val="0"/>
              </a:spcAft>
              <a:buNone/>
            </a:pPr>
            <a:r>
              <a:rPr lang="en" sz="800"/>
              <a:t>Drop oil prices. Oil dependency. No reserves. Weak public financial management..  Then, economic diversification (Agriculture and Tourism). Poverty reduction. </a:t>
            </a:r>
            <a:endParaRPr sz="800"/>
          </a:p>
          <a:p>
            <a:pPr marL="0" lvl="0" indent="0" algn="l" rtl="0">
              <a:lnSpc>
                <a:spcPct val="115000"/>
              </a:lnSpc>
              <a:spcBef>
                <a:spcPts val="1600"/>
              </a:spcBef>
              <a:spcAft>
                <a:spcPts val="0"/>
              </a:spcAft>
              <a:buNone/>
            </a:pPr>
            <a:r>
              <a:rPr lang="en" sz="800"/>
              <a:t>Angola’s negative GDP growth is due to lower oil prices, production levels, as the oil sectors accounts for ⅓ gdp and 90% exports. Equatorial Guinea has a declining hydrocarbon sector, lack of economic diversification, high level of infrastructure </a:t>
            </a:r>
            <a:endParaRPr sz="800"/>
          </a:p>
          <a:p>
            <a:pPr marL="0" lvl="0" indent="0" algn="l" rtl="0">
              <a:lnSpc>
                <a:spcPct val="115000"/>
              </a:lnSpc>
              <a:spcBef>
                <a:spcPts val="1600"/>
              </a:spcBef>
              <a:spcAft>
                <a:spcPts val="0"/>
              </a:spcAft>
              <a:buNone/>
            </a:pPr>
            <a:r>
              <a:rPr lang="en" sz="800">
                <a:solidFill>
                  <a:srgbClr val="333333"/>
                </a:solidFill>
                <a:highlight>
                  <a:srgbClr val="FFFFFF"/>
                </a:highlight>
              </a:rPr>
              <a:t>Macroeconomic stability has been restored and maintained through a more flexible exchange rate regime, restrictive monetary policy, and fiscal consolidation</a:t>
            </a:r>
            <a:endParaRPr sz="800">
              <a:solidFill>
                <a:srgbClr val="333333"/>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Guinea: Foreign investment in mining sector (iron,gold and diamonds). The mining industry grew at an annual rate of roughly 50% in 2016 and 2017, while the non-mining sector posted a 5.6% growth rate, with investment in infrastructure and the expansion of the primary and tertiary sectors remaining strong. Agriculture and natural resources, as well as the manufacturing and services sectors, are some of Guinea’s economic assets. </a:t>
            </a:r>
            <a:endParaRPr sz="800">
              <a:solidFill>
                <a:srgbClr val="333333"/>
              </a:solidFill>
              <a:highlight>
                <a:srgbClr val="FFFFFF"/>
              </a:highlight>
            </a:endParaRPr>
          </a:p>
          <a:p>
            <a:pPr marL="0" lvl="0" indent="0" algn="l" rtl="0">
              <a:lnSpc>
                <a:spcPct val="115000"/>
              </a:lnSpc>
              <a:spcBef>
                <a:spcPts val="1600"/>
              </a:spcBef>
              <a:spcAft>
                <a:spcPts val="1600"/>
              </a:spcAft>
              <a:buNone/>
            </a:pPr>
            <a:endParaRPr sz="1200">
              <a:latin typeface="Average"/>
              <a:ea typeface="Average"/>
              <a:cs typeface="Average"/>
              <a:sym typeface="Averag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586e2749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586e2749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latin typeface="Average"/>
                <a:ea typeface="Average"/>
                <a:cs typeface="Average"/>
                <a:sym typeface="Average"/>
              </a:rPr>
              <a:t>Equatorial Guinea: Has revenue from oil exports. 76.8 percent of people lives in poverty. </a:t>
            </a:r>
            <a:r>
              <a:rPr lang="en" sz="800">
                <a:solidFill>
                  <a:srgbClr val="1B1B1B"/>
                </a:solidFill>
                <a:highlight>
                  <a:srgbClr val="FFFFFF"/>
                </a:highlight>
              </a:rPr>
              <a:t>Worse yet, the clear majority of revenue procured never leaves the hands of the political elite.</a:t>
            </a:r>
            <a:endParaRPr sz="800">
              <a:solidFill>
                <a:srgbClr val="1B1B1B"/>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Seychelles:has the highest gross domestic product (GDP) per capita in Africa ($15,410 in 2016), but inequality is significant, placing the prospect of continued shared prosperity in tighter focus. Climate change also poses long-term sustainability risks.Seychelles tourism industry, but the sector is also benefiting from increases in tourists from other regions, facilitated in part by more airline connections. The formal unemployment rate was 3.5% in the third quarter of 2018, indicating a tight labor market consistent with robust recent economic conditions.heavy reliance on imported goods and on foreign funding for investment.</a:t>
            </a:r>
            <a:endParaRPr sz="800">
              <a:solidFill>
                <a:srgbClr val="333333"/>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Mauritius: </a:t>
            </a:r>
            <a:r>
              <a:rPr lang="en" sz="800">
                <a:latin typeface="Average"/>
                <a:ea typeface="Average"/>
                <a:cs typeface="Average"/>
                <a:sym typeface="Average"/>
              </a:rPr>
              <a:t>has an extremely high GDP/square km because it has recently transformed its economy from a low-income agricultural based economy to a diversified upper middle-income economy with growing industrial, financial, and tourist sectors. The economy currently depends on sugar, tourism, textiles, and financial services.</a:t>
            </a:r>
            <a:endParaRPr sz="800">
              <a:latin typeface="Average"/>
              <a:ea typeface="Average"/>
              <a:cs typeface="Average"/>
              <a:sym typeface="Average"/>
            </a:endParaRPr>
          </a:p>
          <a:p>
            <a:pPr marL="0" lvl="0" indent="0" algn="l" rtl="0">
              <a:lnSpc>
                <a:spcPct val="115000"/>
              </a:lnSpc>
              <a:spcBef>
                <a:spcPts val="1600"/>
              </a:spcBef>
              <a:spcAft>
                <a:spcPts val="0"/>
              </a:spcAft>
              <a:buNone/>
            </a:pPr>
            <a:r>
              <a:rPr lang="en" sz="800"/>
              <a:t>Angola’s negative GDP growth is due to lower oil prices, production levels, as the oil sectors accounts for ⅓ gdp and 90% exports. Equatorial Guinea has a declining hydrocarbon sector, lack of economic diversification, high level of infrastructure </a:t>
            </a:r>
            <a:endParaRPr sz="800">
              <a:latin typeface="Average"/>
              <a:ea typeface="Average"/>
              <a:cs typeface="Average"/>
              <a:sym typeface="Average"/>
            </a:endParaRPr>
          </a:p>
          <a:p>
            <a:pPr marL="0" lvl="0" indent="0" algn="l" rtl="0">
              <a:lnSpc>
                <a:spcPct val="115000"/>
              </a:lnSpc>
              <a:spcBef>
                <a:spcPts val="1600"/>
              </a:spcBef>
              <a:spcAft>
                <a:spcPts val="0"/>
              </a:spcAft>
              <a:buNone/>
            </a:pPr>
            <a:r>
              <a:rPr lang="en" sz="800">
                <a:solidFill>
                  <a:srgbClr val="333333"/>
                </a:solidFill>
                <a:highlight>
                  <a:srgbClr val="FFFFFF"/>
                </a:highlight>
              </a:rPr>
              <a:t>Nigeria: The weakness of the agriculture sector weakens prospects for the rural poor, while high food inflation adversely impacts the livelihoods of the urban poor.Employment creation remains weak and insufficient to absorb the fast-growing labor force, resulting in high rate of unemployment (23% in 2018), with another 20% of the labor force underemployed.</a:t>
            </a:r>
            <a:endParaRPr sz="800">
              <a:solidFill>
                <a:srgbClr val="333333"/>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Congo: Despite increased mining exports, the current account deficit widened from 2.9% of GDP in 2017 to 3.9 % of GDP in 2018. This deterioration in the country’s investment position is mainly due to the largest increase in imports of goods and services related to the rise in mining investments and to election expenses in the second half of 2018.</a:t>
            </a:r>
            <a:endParaRPr sz="800">
              <a:solidFill>
                <a:srgbClr val="333333"/>
              </a:solidFill>
              <a:highlight>
                <a:srgbClr val="FFFFFF"/>
              </a:highlight>
            </a:endParaRPr>
          </a:p>
          <a:p>
            <a:pPr marL="0" lvl="0" indent="0" algn="l" rtl="0">
              <a:lnSpc>
                <a:spcPct val="115000"/>
              </a:lnSpc>
              <a:spcBef>
                <a:spcPts val="1600"/>
              </a:spcBef>
              <a:spcAft>
                <a:spcPts val="0"/>
              </a:spcAft>
              <a:buNone/>
            </a:pPr>
            <a:r>
              <a:rPr lang="en" sz="800">
                <a:solidFill>
                  <a:srgbClr val="333333"/>
                </a:solidFill>
                <a:highlight>
                  <a:srgbClr val="FFFFFF"/>
                </a:highlight>
              </a:rPr>
              <a:t>Seychelles  45 , Equatorial Guinea : 55, Mauritius: 60, China: 76, Chile and Brazil. </a:t>
            </a:r>
            <a:endParaRPr sz="800">
              <a:solidFill>
                <a:srgbClr val="333333"/>
              </a:solidFill>
              <a:highlight>
                <a:srgbClr val="FFFFFF"/>
              </a:highlight>
            </a:endParaRPr>
          </a:p>
          <a:p>
            <a:pPr marL="0" lvl="0" indent="0" algn="l" rtl="0">
              <a:lnSpc>
                <a:spcPct val="115000"/>
              </a:lnSpc>
              <a:spcBef>
                <a:spcPts val="1600"/>
              </a:spcBef>
              <a:spcAft>
                <a:spcPts val="0"/>
              </a:spcAft>
              <a:buNone/>
            </a:pPr>
            <a:endParaRPr sz="1200">
              <a:latin typeface="Average"/>
              <a:ea typeface="Average"/>
              <a:cs typeface="Average"/>
              <a:sym typeface="Average"/>
            </a:endParaRPr>
          </a:p>
          <a:p>
            <a:pPr marL="0" lvl="0" indent="0" algn="l" rtl="0">
              <a:lnSpc>
                <a:spcPct val="115000"/>
              </a:lnSpc>
              <a:spcBef>
                <a:spcPts val="1600"/>
              </a:spcBef>
              <a:spcAft>
                <a:spcPts val="0"/>
              </a:spcAft>
              <a:buNone/>
            </a:pPr>
            <a:endParaRPr sz="1200">
              <a:latin typeface="Average"/>
              <a:ea typeface="Average"/>
              <a:cs typeface="Average"/>
              <a:sym typeface="Average"/>
            </a:endParaRPr>
          </a:p>
          <a:p>
            <a:pPr marL="0" lvl="0" indent="0" algn="l" rtl="0">
              <a:lnSpc>
                <a:spcPct val="115000"/>
              </a:lnSpc>
              <a:spcBef>
                <a:spcPts val="1600"/>
              </a:spcBef>
              <a:spcAft>
                <a:spcPts val="1600"/>
              </a:spcAft>
              <a:buNone/>
            </a:pPr>
            <a:endParaRPr sz="1200">
              <a:latin typeface="Average"/>
              <a:ea typeface="Average"/>
              <a:cs typeface="Average"/>
              <a:sym typeface="Averag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fc627919d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fc627919d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Average"/>
                <a:ea typeface="Average"/>
                <a:cs typeface="Average"/>
                <a:sym typeface="Average"/>
              </a:rPr>
              <a:t>KC</a:t>
            </a:r>
            <a:endParaRPr sz="1200">
              <a:latin typeface="Average"/>
              <a:ea typeface="Average"/>
              <a:cs typeface="Average"/>
              <a:sym typeface="Average"/>
            </a:endParaRPr>
          </a:p>
          <a:p>
            <a:pPr marL="0" lvl="0" indent="0" algn="l" rtl="0">
              <a:lnSpc>
                <a:spcPct val="115000"/>
              </a:lnSpc>
              <a:spcBef>
                <a:spcPts val="1600"/>
              </a:spcBef>
              <a:spcAft>
                <a:spcPts val="0"/>
              </a:spcAft>
              <a:buNone/>
            </a:pPr>
            <a:r>
              <a:rPr lang="en" sz="1200">
                <a:latin typeface="Average"/>
                <a:ea typeface="Average"/>
                <a:cs typeface="Average"/>
                <a:sym typeface="Average"/>
              </a:rPr>
              <a:t>There is no normal distribution in terms of access to electricity for people living in rural areas in the Sub-Saharan region. This explains the problem of underdevelopment in the region. The reason for skewed distribution is because of Mauritius and Seychelles, they have 100% electricity coverage in rural areas.</a:t>
            </a:r>
            <a:endParaRPr sz="1200"/>
          </a:p>
          <a:p>
            <a:pPr marL="0" lvl="0" indent="0" algn="l" rtl="0">
              <a:lnSpc>
                <a:spcPct val="115000"/>
              </a:lnSpc>
              <a:spcBef>
                <a:spcPts val="1600"/>
              </a:spcBef>
              <a:spcAft>
                <a:spcPts val="0"/>
              </a:spcAft>
              <a:buNone/>
            </a:pPr>
            <a:r>
              <a:rPr lang="en" sz="1200">
                <a:latin typeface="Average"/>
                <a:ea typeface="Average"/>
                <a:cs typeface="Average"/>
                <a:sym typeface="Average"/>
              </a:rPr>
              <a:t>Seychelles heavily relies on imports and exports of trade, as it accounts for 123% of their GDP. Their majority exports consists of processed and unprocessed fish, machinery, and recreational boats. Imports consist of petroleum products, machinery, and manufactured goods. This means that Seychelles relies heavily on fishing, as it takes up 70% of its exports. As for imports, the majority of products consist of unprocessed frozen fish- tuna to be specific. The tuna is used to supply their canning factories. To put this into perspective, they imported around 1.3 billion dollars and exported around 700 million dollars in 2017, which is higher than their total GDP. </a:t>
            </a:r>
            <a:endParaRPr sz="1200">
              <a:latin typeface="Average"/>
              <a:ea typeface="Average"/>
              <a:cs typeface="Average"/>
              <a:sym typeface="Average"/>
            </a:endParaRPr>
          </a:p>
          <a:p>
            <a:pPr marL="0" lvl="0" indent="0" algn="l" rtl="0">
              <a:lnSpc>
                <a:spcPct val="115000"/>
              </a:lnSpc>
              <a:spcBef>
                <a:spcPts val="1600"/>
              </a:spcBef>
              <a:spcAft>
                <a:spcPts val="1600"/>
              </a:spcAft>
              <a:buNone/>
            </a:pPr>
            <a:r>
              <a:rPr lang="en" sz="1200">
                <a:latin typeface="Average"/>
                <a:ea typeface="Average"/>
                <a:cs typeface="Average"/>
                <a:sym typeface="Average"/>
              </a:rPr>
              <a:t>The reason for Nigeria’s low tax revenue of 3.4% is simply because people are not paying taxes. The government has issued penalty and prosecution for those who did not declare taxes, but the message has not yet gotten across to the people. Furthermore, the government efforts to force people to pay taxes was successful on only 8% of their target. One of the reasons why Nigerians are reluctant to pay taxes is because they know that the money will be absorbed by the government, rather than being spent on education, health, and public benefit.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fc23d0936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fc23d0936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JP</a:t>
            </a:r>
            <a:endParaRPr b="1"/>
          </a:p>
          <a:p>
            <a:pPr marL="0" lvl="0" indent="0" algn="l" rtl="0">
              <a:spcBef>
                <a:spcPts val="0"/>
              </a:spcBef>
              <a:spcAft>
                <a:spcPts val="0"/>
              </a:spcAft>
              <a:buNone/>
            </a:pPr>
            <a:r>
              <a:rPr lang="en" b="1"/>
              <a:t>instability:</a:t>
            </a:r>
            <a:r>
              <a:rPr lang="en"/>
              <a:t> Civil wars and crises</a:t>
            </a:r>
            <a:endParaRPr/>
          </a:p>
          <a:p>
            <a:pPr marL="0" lvl="0" indent="0" algn="l" rtl="0">
              <a:spcBef>
                <a:spcPts val="0"/>
              </a:spcBef>
              <a:spcAft>
                <a:spcPts val="0"/>
              </a:spcAft>
              <a:buNone/>
            </a:pPr>
            <a:r>
              <a:rPr lang="en"/>
              <a:t> have broken out in multiple African countries since 2010, reversing the previous decade’s trend of stabilization </a:t>
            </a:r>
            <a:endParaRPr/>
          </a:p>
          <a:p>
            <a:pPr marL="0" lvl="0" indent="0" algn="l" rtl="0">
              <a:spcBef>
                <a:spcPts val="0"/>
              </a:spcBef>
              <a:spcAft>
                <a:spcPts val="0"/>
              </a:spcAft>
              <a:buNone/>
            </a:pPr>
            <a:r>
              <a:rPr lang="en"/>
              <a:t>Terrorism such as the example in Nigeria with Boko Haram at the same time  South Sudan face a credible risk of famine in early 2019; in both, insecurity has hindered aid access to affected zones.</a:t>
            </a:r>
            <a:endParaRPr/>
          </a:p>
          <a:p>
            <a:pPr marL="0" lvl="0" indent="0" algn="l" rtl="0">
              <a:spcBef>
                <a:spcPts val="0"/>
              </a:spcBef>
              <a:spcAft>
                <a:spcPts val="0"/>
              </a:spcAft>
              <a:buNone/>
            </a:pPr>
            <a:r>
              <a:rPr lang="en"/>
              <a:t>Central African Republic (CAR), Mali, Burkina Faso, Cameroon, Burundi, and South Sudan, while long-running conflicts continue to affect the Democratic Republic of Congo (DRC), Sudan, and Somalia.</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54296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714197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540103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0170054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487250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2372553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3117198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8917916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632559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1322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13923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30394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65300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98372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14208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3419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709262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71119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09B482E8-6E0E-1B4F-B1FD-C69DB9E858D9}" type="datetimeFigureOut">
              <a:rPr lang="en-US" smtClean="0"/>
              <a:pPr/>
              <a:t>2/18/2020</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1152572"/>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sldNum="0"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2012books.lardbucket.org/books/regional-geography-of-the-world-globalization-people-and-places/s10-subsaharan-africa.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s://oec.world/en/profile/country/syc/" TargetMode="External"/><Relationship Id="rId13" Type="http://schemas.openxmlformats.org/officeDocument/2006/relationships/hyperlink" Target="https://www.bbc.com/news/world-africa-49566927" TargetMode="External"/><Relationship Id="rId3" Type="http://schemas.openxmlformats.org/officeDocument/2006/relationships/hyperlink" Target="https://www.worldbank.org/en/country/equatorialguinea/overview" TargetMode="External"/><Relationship Id="rId7" Type="http://schemas.openxmlformats.org/officeDocument/2006/relationships/hyperlink" Target="https://www.worldbank.org/en/country/seychelles/overview" TargetMode="External"/><Relationship Id="rId12" Type="http://schemas.openxmlformats.org/officeDocument/2006/relationships/hyperlink" Target="https://www.worldbank.org/en/country/drc/overview"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hyperlink" Target="https://www.worldbank.org/en/country/guinea/overview" TargetMode="External"/><Relationship Id="rId11" Type="http://schemas.openxmlformats.org/officeDocument/2006/relationships/hyperlink" Target="https://www.worldbank.org/en/country/nigeria/overview" TargetMode="External"/><Relationship Id="rId5" Type="http://schemas.openxmlformats.org/officeDocument/2006/relationships/hyperlink" Target="https://www.worldbank.org/en/country/angola/overview" TargetMode="External"/><Relationship Id="rId10" Type="http://schemas.openxmlformats.org/officeDocument/2006/relationships/hyperlink" Target="https://www.worldbank.org/en/country/mauritius/overview" TargetMode="External"/><Relationship Id="rId4" Type="http://schemas.openxmlformats.org/officeDocument/2006/relationships/hyperlink" Target="https://www.borgenmagazine.com/why-is-equatorial-guinea-poor/" TargetMode="External"/><Relationship Id="rId9" Type="http://schemas.openxmlformats.org/officeDocument/2006/relationships/hyperlink" Target="http://www.fao.org/3/a-br801e.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cia.gov/library/publications/the-world-factbook/geos/print_ga.html" TargetMode="External"/><Relationship Id="rId13" Type="http://schemas.openxmlformats.org/officeDocument/2006/relationships/hyperlink" Target="https://www.cia.gov/library/publications/the-world-factbook/geos/tp.html" TargetMode="External"/><Relationship Id="rId3" Type="http://schemas.openxmlformats.org/officeDocument/2006/relationships/hyperlink" Target="https://www.cia.gov/library/publications/the-world-factbook/geos/print_bn.html" TargetMode="External"/><Relationship Id="rId7" Type="http://schemas.openxmlformats.org/officeDocument/2006/relationships/hyperlink" Target="https://www.cia.gov/library/publications/the-world-factbook/geos/gb.html" TargetMode="External"/><Relationship Id="rId12" Type="http://schemas.openxmlformats.org/officeDocument/2006/relationships/hyperlink" Target="https://www.cia.gov/library/publications/the-world-factbook/geos/print_ni.html"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hyperlink" Target="https://www.cia.gov/library/publications/the-world-factbook/geos/cg.html" TargetMode="External"/><Relationship Id="rId11" Type="http://schemas.openxmlformats.org/officeDocument/2006/relationships/hyperlink" Target="https://www.cia.gov/library/publications/the-world-factbook/geos/li.html" TargetMode="External"/><Relationship Id="rId5" Type="http://schemas.openxmlformats.org/officeDocument/2006/relationships/hyperlink" Target="https://www.cia.gov/library/publications/the-world-factbook/geos/print_cn.html" TargetMode="External"/><Relationship Id="rId10" Type="http://schemas.openxmlformats.org/officeDocument/2006/relationships/hyperlink" Target="https://www.cia.gov/library/publications/the-world-factbook/geos/gv.html" TargetMode="External"/><Relationship Id="rId4" Type="http://schemas.openxmlformats.org/officeDocument/2006/relationships/hyperlink" Target="https://www.cia.gov/library/publications/the-world-factbook/geos/ct.html" TargetMode="External"/><Relationship Id="rId9" Type="http://schemas.openxmlformats.org/officeDocument/2006/relationships/hyperlink" Target="https://www.cia.gov/library/publications/the-world-factbook/geos/gh.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cia.gov/library/publications/the-world-factbook/geos/sg.html"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hyperlink" Target="https://www.cia.gov/library/publications/the-world-factbook/geos/sl.html" TargetMode="External"/><Relationship Id="rId4" Type="http://schemas.openxmlformats.org/officeDocument/2006/relationships/hyperlink" Target="https://www.cia.gov/library/publications/the-world-factbook/geos/se.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hyperlink" Target="https://www.cfr.org/africa-sub-saharan/sub-saharan-security-tracker/p3788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7" name="Picture 6" descr="A person holding a pair of people posing for the camera&#10;&#10;Description automatically generated">
            <a:extLst>
              <a:ext uri="{FF2B5EF4-FFF2-40B4-BE49-F238E27FC236}">
                <a16:creationId xmlns:a16="http://schemas.microsoft.com/office/drawing/2014/main" id="{7A9C8826-85EE-4470-99FE-7F54F34C987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2112" y="0"/>
            <a:ext cx="9833120" cy="6573982"/>
          </a:xfrm>
          <a:prstGeom prst="rect">
            <a:avLst/>
          </a:prstGeom>
          <a:effectLst>
            <a:reflection stA="67000" endPos="65000" dist="50800" dir="5400000" sy="-100000" algn="bl" rotWithShape="0"/>
          </a:effectLst>
        </p:spPr>
      </p:pic>
      <p:sp>
        <p:nvSpPr>
          <p:cNvPr id="59" name="Google Shape;59;p13"/>
          <p:cNvSpPr txBox="1">
            <a:spLocks noGrp="1"/>
          </p:cNvSpPr>
          <p:nvPr>
            <p:ph type="ctrTitle"/>
          </p:nvPr>
        </p:nvSpPr>
        <p:spPr>
          <a:xfrm>
            <a:off x="-1127627" y="728282"/>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Sub-Saharan Africa </a:t>
            </a:r>
            <a:endParaRPr dirty="0">
              <a:solidFill>
                <a:schemeClr val="tx1"/>
              </a:solidFill>
            </a:endParaRPr>
          </a:p>
          <a:p>
            <a:pPr marL="0" lvl="0" indent="0" algn="ctr" rtl="0">
              <a:spcBef>
                <a:spcPts val="0"/>
              </a:spcBef>
              <a:spcAft>
                <a:spcPts val="0"/>
              </a:spcAft>
              <a:buNone/>
            </a:pPr>
            <a:r>
              <a:rPr lang="en" dirty="0">
                <a:solidFill>
                  <a:schemeClr val="tx1"/>
                </a:solidFill>
              </a:rPr>
              <a:t>2019</a:t>
            </a:r>
            <a:endParaRPr dirty="0">
              <a:solidFill>
                <a:schemeClr val="tx1"/>
              </a:solidFill>
            </a:endParaRPr>
          </a:p>
        </p:txBody>
      </p:sp>
      <p:sp>
        <p:nvSpPr>
          <p:cNvPr id="60" name="Google Shape;60;p13"/>
          <p:cNvSpPr txBox="1">
            <a:spLocks noGrp="1"/>
          </p:cNvSpPr>
          <p:nvPr>
            <p:ph type="subTitle" idx="1"/>
          </p:nvPr>
        </p:nvSpPr>
        <p:spPr>
          <a:xfrm>
            <a:off x="3372658" y="0"/>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1"/>
                </a:solidFill>
              </a:rPr>
              <a:t>The World Needs Our Support!</a:t>
            </a:r>
            <a:endParaRPr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body" idx="4294967295"/>
          </p:nvPr>
        </p:nvSpPr>
        <p:spPr>
          <a:xfrm>
            <a:off x="0" y="279400"/>
            <a:ext cx="3602334" cy="6802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b="1" dirty="0">
                <a:solidFill>
                  <a:schemeClr val="tx1"/>
                </a:solidFill>
              </a:rPr>
              <a:t>Recommendations</a:t>
            </a:r>
            <a:r>
              <a:rPr lang="en" sz="2800" b="1" dirty="0">
                <a:solidFill>
                  <a:schemeClr val="tx1"/>
                </a:solidFill>
              </a:rPr>
              <a:t> </a:t>
            </a:r>
            <a:endParaRPr sz="2800" b="1" dirty="0">
              <a:solidFill>
                <a:schemeClr val="tx1"/>
              </a:solidFill>
            </a:endParaRPr>
          </a:p>
        </p:txBody>
      </p:sp>
      <p:sp>
        <p:nvSpPr>
          <p:cNvPr id="141" name="Google Shape;141;p22"/>
          <p:cNvSpPr txBox="1">
            <a:spLocks noGrp="1"/>
          </p:cNvSpPr>
          <p:nvPr>
            <p:ph type="body" idx="4294967295"/>
          </p:nvPr>
        </p:nvSpPr>
        <p:spPr>
          <a:xfrm>
            <a:off x="0" y="998538"/>
            <a:ext cx="3263900" cy="291465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SzPts val="1600"/>
              <a:buChar char="●"/>
            </a:pPr>
            <a:r>
              <a:rPr lang="en" sz="1600" dirty="0"/>
              <a:t>Single-commodity domination</a:t>
            </a:r>
            <a:br>
              <a:rPr lang="en" sz="1600" dirty="0"/>
            </a:br>
            <a:endParaRPr sz="1600" dirty="0"/>
          </a:p>
          <a:p>
            <a:pPr marL="457200" marR="0" lvl="0" indent="-330200" algn="l" rtl="0">
              <a:lnSpc>
                <a:spcPct val="115000"/>
              </a:lnSpc>
              <a:spcBef>
                <a:spcPts val="0"/>
              </a:spcBef>
              <a:spcAft>
                <a:spcPts val="0"/>
              </a:spcAft>
              <a:buSzPts val="1600"/>
              <a:buChar char="●"/>
            </a:pPr>
            <a:r>
              <a:rPr lang="en" sz="1600" dirty="0"/>
              <a:t>Structural economic transformation needed</a:t>
            </a:r>
            <a:br>
              <a:rPr lang="en" sz="1600" dirty="0"/>
            </a:br>
            <a:endParaRPr lang="en" sz="1600" dirty="0"/>
          </a:p>
          <a:p>
            <a:pPr marL="457200" marR="0" lvl="0" indent="-330200" algn="l" rtl="0">
              <a:lnSpc>
                <a:spcPct val="115000"/>
              </a:lnSpc>
              <a:spcBef>
                <a:spcPts val="0"/>
              </a:spcBef>
              <a:spcAft>
                <a:spcPts val="0"/>
              </a:spcAft>
              <a:buSzPts val="1600"/>
              <a:buChar char="●"/>
            </a:pPr>
            <a:r>
              <a:rPr lang="en" sz="1600" dirty="0"/>
              <a:t>Risk mitigation strategy for long term peace prospect</a:t>
            </a:r>
          </a:p>
          <a:p>
            <a:pPr marL="127000" marR="0" lvl="0" indent="0" algn="l" rtl="0">
              <a:lnSpc>
                <a:spcPct val="115000"/>
              </a:lnSpc>
              <a:spcBef>
                <a:spcPts val="0"/>
              </a:spcBef>
              <a:spcAft>
                <a:spcPts val="0"/>
              </a:spcAft>
              <a:buSzPts val="1600"/>
              <a:buNone/>
            </a:pPr>
            <a:endParaRPr lang="en" sz="1600" dirty="0"/>
          </a:p>
          <a:p>
            <a:pPr marL="457200" marR="0" lvl="0" indent="-330200" algn="l" rtl="0">
              <a:lnSpc>
                <a:spcPct val="115000"/>
              </a:lnSpc>
              <a:spcBef>
                <a:spcPts val="0"/>
              </a:spcBef>
              <a:spcAft>
                <a:spcPts val="0"/>
              </a:spcAft>
              <a:buSzPts val="1600"/>
              <a:buChar char="●"/>
            </a:pPr>
            <a:r>
              <a:rPr lang="en" sz="1600" dirty="0"/>
              <a:t>An educated workforce is essential for stimulating long term economic growth and reducing poverty</a:t>
            </a:r>
            <a:endParaRPr sz="1600" dirty="0"/>
          </a:p>
        </p:txBody>
      </p:sp>
      <p:pic>
        <p:nvPicPr>
          <p:cNvPr id="143" name="Google Shape;143;p22"/>
          <p:cNvPicPr preferRelativeResize="0"/>
          <p:nvPr/>
        </p:nvPicPr>
        <p:blipFill>
          <a:blip r:embed="rId3">
            <a:alphaModFix/>
          </a:blip>
          <a:stretch>
            <a:fillRect/>
          </a:stretch>
        </p:blipFill>
        <p:spPr>
          <a:xfrm>
            <a:off x="4705373" y="509850"/>
            <a:ext cx="2773041" cy="1836755"/>
          </a:xfrm>
          <a:prstGeom prst="rect">
            <a:avLst/>
          </a:prstGeom>
          <a:noFill/>
          <a:ln>
            <a:noFill/>
          </a:ln>
        </p:spPr>
      </p:pic>
      <p:pic>
        <p:nvPicPr>
          <p:cNvPr id="6" name="Google Shape;152;p23">
            <a:extLst>
              <a:ext uri="{FF2B5EF4-FFF2-40B4-BE49-F238E27FC236}">
                <a16:creationId xmlns:a16="http://schemas.microsoft.com/office/drawing/2014/main" id="{FEBD74C3-01FC-4710-86B4-9F34EC9EB6DF}"/>
              </a:ext>
            </a:extLst>
          </p:cNvPr>
          <p:cNvPicPr preferRelativeResize="0"/>
          <p:nvPr/>
        </p:nvPicPr>
        <p:blipFill>
          <a:blip r:embed="rId4">
            <a:alphaModFix/>
          </a:blip>
          <a:stretch>
            <a:fillRect/>
          </a:stretch>
        </p:blipFill>
        <p:spPr>
          <a:xfrm rot="158979">
            <a:off x="4612553" y="3072897"/>
            <a:ext cx="2948400" cy="1822651"/>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a:p>
            <a:pPr marL="0" lvl="0" indent="0" algn="ctr" rtl="0">
              <a:spcBef>
                <a:spcPts val="0"/>
              </a:spcBef>
              <a:spcAft>
                <a:spcPts val="0"/>
              </a:spcAft>
              <a:buNone/>
            </a:pPr>
            <a:endParaRPr/>
          </a:p>
        </p:txBody>
      </p:sp>
      <p:sp>
        <p:nvSpPr>
          <p:cNvPr id="164" name="Google Shape;164;p25"/>
          <p:cNvSpPr txBox="1">
            <a:spLocks noGrp="1"/>
          </p:cNvSpPr>
          <p:nvPr>
            <p:ph type="body" idx="1"/>
          </p:nvPr>
        </p:nvSpPr>
        <p:spPr>
          <a:xfrm>
            <a:off x="311700" y="1152475"/>
            <a:ext cx="8520600" cy="3942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Equatorial Guinea Overview: </a:t>
            </a:r>
            <a:r>
              <a:rPr lang="en" sz="1100">
                <a:uFill>
                  <a:noFill/>
                </a:uFill>
                <a:latin typeface="Arial"/>
                <a:ea typeface="Arial"/>
                <a:cs typeface="Arial"/>
                <a:sym typeface="Arial"/>
                <a:hlinkClick r:id="rId3"/>
              </a:rPr>
              <a:t>https://www.worldbank.org/en/country/equatorialguinea/overview</a:t>
            </a:r>
            <a:endParaRPr/>
          </a:p>
          <a:p>
            <a:pPr marL="457200" lvl="0" indent="-342900" algn="l" rtl="0">
              <a:spcBef>
                <a:spcPts val="0"/>
              </a:spcBef>
              <a:spcAft>
                <a:spcPts val="0"/>
              </a:spcAft>
              <a:buSzPts val="1800"/>
              <a:buChar char="●"/>
            </a:pPr>
            <a:r>
              <a:rPr lang="en"/>
              <a:t>Equatorial Guinea: </a:t>
            </a:r>
            <a:r>
              <a:rPr lang="en" sz="1100">
                <a:uFill>
                  <a:noFill/>
                </a:uFill>
                <a:latin typeface="Arial"/>
                <a:ea typeface="Arial"/>
                <a:cs typeface="Arial"/>
                <a:sym typeface="Arial"/>
                <a:hlinkClick r:id="rId4"/>
              </a:rPr>
              <a:t>https://www.borgenmagazine.com/why-is-equatorial-guinea-poor/</a:t>
            </a:r>
            <a:endParaRPr/>
          </a:p>
          <a:p>
            <a:pPr marL="457200" lvl="0" indent="-342900" algn="l" rtl="0">
              <a:spcBef>
                <a:spcPts val="0"/>
              </a:spcBef>
              <a:spcAft>
                <a:spcPts val="0"/>
              </a:spcAft>
              <a:buSzPts val="1800"/>
              <a:buChar char="●"/>
            </a:pPr>
            <a:r>
              <a:rPr lang="en"/>
              <a:t>Angola Overview: </a:t>
            </a:r>
            <a:r>
              <a:rPr lang="en" sz="1100">
                <a:uFill>
                  <a:noFill/>
                </a:uFill>
                <a:latin typeface="Arial"/>
                <a:ea typeface="Arial"/>
                <a:cs typeface="Arial"/>
                <a:sym typeface="Arial"/>
                <a:hlinkClick r:id="rId5"/>
              </a:rPr>
              <a:t>https://www.worldbank.org/en/country/angola/overview</a:t>
            </a:r>
            <a:endParaRPr/>
          </a:p>
          <a:p>
            <a:pPr marL="457200" lvl="0" indent="-342900" algn="l" rtl="0">
              <a:spcBef>
                <a:spcPts val="0"/>
              </a:spcBef>
              <a:spcAft>
                <a:spcPts val="0"/>
              </a:spcAft>
              <a:buSzPts val="1800"/>
              <a:buChar char="●"/>
            </a:pPr>
            <a:r>
              <a:rPr lang="en"/>
              <a:t>Guinea Overview: </a:t>
            </a:r>
            <a:r>
              <a:rPr lang="en" sz="1100">
                <a:uFill>
                  <a:noFill/>
                </a:uFill>
                <a:latin typeface="Arial"/>
                <a:ea typeface="Arial"/>
                <a:cs typeface="Arial"/>
                <a:sym typeface="Arial"/>
                <a:hlinkClick r:id="rId6"/>
              </a:rPr>
              <a:t>https://www.worldbank.org/en/country/guinea/overview</a:t>
            </a:r>
            <a:endParaRPr/>
          </a:p>
          <a:p>
            <a:pPr marL="457200" lvl="0" indent="-342900" algn="l" rtl="0">
              <a:spcBef>
                <a:spcPts val="0"/>
              </a:spcBef>
              <a:spcAft>
                <a:spcPts val="0"/>
              </a:spcAft>
              <a:buSzPts val="1800"/>
              <a:buChar char="●"/>
            </a:pPr>
            <a:r>
              <a:rPr lang="en"/>
              <a:t>Seychelles Overview: </a:t>
            </a:r>
            <a:r>
              <a:rPr lang="en" sz="1100">
                <a:uFill>
                  <a:noFill/>
                </a:uFill>
                <a:latin typeface="Arial"/>
                <a:ea typeface="Arial"/>
                <a:cs typeface="Arial"/>
                <a:sym typeface="Arial"/>
                <a:hlinkClick r:id="rId7"/>
              </a:rPr>
              <a:t>https://www.worldbank.org/en/country/seychelles/overview</a:t>
            </a:r>
            <a:endParaRPr/>
          </a:p>
          <a:p>
            <a:pPr marL="457200" lvl="0" indent="-342900" algn="l" rtl="0">
              <a:spcBef>
                <a:spcPts val="0"/>
              </a:spcBef>
              <a:spcAft>
                <a:spcPts val="0"/>
              </a:spcAft>
              <a:buSzPts val="1800"/>
              <a:buChar char="●"/>
            </a:pPr>
            <a:r>
              <a:rPr lang="en"/>
              <a:t>Seychelles Trade: </a:t>
            </a:r>
            <a:r>
              <a:rPr lang="en" sz="1100">
                <a:uFill>
                  <a:noFill/>
                </a:uFill>
                <a:latin typeface="Arial"/>
                <a:ea typeface="Arial"/>
                <a:cs typeface="Arial"/>
                <a:sym typeface="Arial"/>
                <a:hlinkClick r:id="rId8"/>
              </a:rPr>
              <a:t>https://oec.world/en/profile/country/syc/</a:t>
            </a:r>
            <a:endParaRPr/>
          </a:p>
          <a:p>
            <a:pPr marL="457200" lvl="0" indent="-342900" algn="l" rtl="0">
              <a:spcBef>
                <a:spcPts val="0"/>
              </a:spcBef>
              <a:spcAft>
                <a:spcPts val="0"/>
              </a:spcAft>
              <a:buSzPts val="1800"/>
              <a:buChar char="●"/>
            </a:pPr>
            <a:r>
              <a:rPr lang="en"/>
              <a:t>Seychelles Trade 2: </a:t>
            </a:r>
            <a:r>
              <a:rPr lang="en" sz="1100">
                <a:uFill>
                  <a:noFill/>
                </a:uFill>
                <a:latin typeface="Arial"/>
                <a:ea typeface="Arial"/>
                <a:cs typeface="Arial"/>
                <a:sym typeface="Arial"/>
                <a:hlinkClick r:id="rId9"/>
              </a:rPr>
              <a:t>http://www.fao.org/3/a-br801e.pdf</a:t>
            </a:r>
            <a:endParaRPr/>
          </a:p>
          <a:p>
            <a:pPr marL="457200" lvl="0" indent="-342900" algn="l" rtl="0">
              <a:spcBef>
                <a:spcPts val="0"/>
              </a:spcBef>
              <a:spcAft>
                <a:spcPts val="0"/>
              </a:spcAft>
              <a:buSzPts val="1800"/>
              <a:buChar char="●"/>
            </a:pPr>
            <a:r>
              <a:rPr lang="en"/>
              <a:t>Mauritius Overview: </a:t>
            </a:r>
            <a:r>
              <a:rPr lang="en" sz="1100">
                <a:uFill>
                  <a:noFill/>
                </a:uFill>
                <a:latin typeface="Arial"/>
                <a:ea typeface="Arial"/>
                <a:cs typeface="Arial"/>
                <a:sym typeface="Arial"/>
                <a:hlinkClick r:id="rId10"/>
              </a:rPr>
              <a:t>https://www.worldbank.org/en/country/mauritius/overview</a:t>
            </a:r>
            <a:endParaRPr/>
          </a:p>
          <a:p>
            <a:pPr marL="457200" lvl="0" indent="-342900" algn="l" rtl="0">
              <a:spcBef>
                <a:spcPts val="0"/>
              </a:spcBef>
              <a:spcAft>
                <a:spcPts val="0"/>
              </a:spcAft>
              <a:buSzPts val="1800"/>
              <a:buChar char="●"/>
            </a:pPr>
            <a:r>
              <a:rPr lang="en"/>
              <a:t>Angola Overview:</a:t>
            </a:r>
            <a:r>
              <a:rPr lang="en" sz="1100">
                <a:uFill>
                  <a:noFill/>
                </a:uFill>
                <a:latin typeface="Arial"/>
                <a:ea typeface="Arial"/>
                <a:cs typeface="Arial"/>
                <a:sym typeface="Arial"/>
                <a:hlinkClick r:id="rId11"/>
              </a:rPr>
              <a:t>https://www.worldbank.org/en/country/nigeria/overview</a:t>
            </a:r>
            <a:endParaRPr/>
          </a:p>
          <a:p>
            <a:pPr marL="457200" lvl="0" indent="-342900" algn="l" rtl="0">
              <a:spcBef>
                <a:spcPts val="0"/>
              </a:spcBef>
              <a:spcAft>
                <a:spcPts val="0"/>
              </a:spcAft>
              <a:buSzPts val="1800"/>
              <a:buChar char="●"/>
            </a:pPr>
            <a:r>
              <a:rPr lang="en"/>
              <a:t>Congo Overview: </a:t>
            </a:r>
            <a:r>
              <a:rPr lang="en" sz="1100">
                <a:uFill>
                  <a:noFill/>
                </a:uFill>
                <a:latin typeface="Arial"/>
                <a:ea typeface="Arial"/>
                <a:cs typeface="Arial"/>
                <a:sym typeface="Arial"/>
                <a:hlinkClick r:id="rId12"/>
              </a:rPr>
              <a:t>https://www.worldbank.org/en/country/drc/overview</a:t>
            </a:r>
            <a:endParaRPr/>
          </a:p>
          <a:p>
            <a:pPr marL="457200" lvl="0" indent="-342900" algn="l" rtl="0">
              <a:spcBef>
                <a:spcPts val="0"/>
              </a:spcBef>
              <a:spcAft>
                <a:spcPts val="0"/>
              </a:spcAft>
              <a:buSzPts val="1800"/>
              <a:buChar char="●"/>
            </a:pPr>
            <a:r>
              <a:rPr lang="en"/>
              <a:t>Nigeria Tax Problems: </a:t>
            </a:r>
            <a:r>
              <a:rPr lang="en" sz="1100">
                <a:uFill>
                  <a:noFill/>
                </a:uFill>
                <a:latin typeface="Arial"/>
                <a:ea typeface="Arial"/>
                <a:cs typeface="Arial"/>
                <a:sym typeface="Arial"/>
                <a:hlinkClick r:id="rId13"/>
              </a:rPr>
              <a:t>https://www.bbc.com/news/world-africa-49566927</a:t>
            </a:r>
            <a:endParaRPr/>
          </a:p>
          <a:p>
            <a:pPr marL="45720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a:p>
            <a:pPr marL="0" lvl="0" indent="0" algn="ctr" rtl="0">
              <a:spcBef>
                <a:spcPts val="0"/>
              </a:spcBef>
              <a:spcAft>
                <a:spcPts val="0"/>
              </a:spcAft>
              <a:buNone/>
            </a:pPr>
            <a:endParaRPr/>
          </a:p>
        </p:txBody>
      </p:sp>
      <p:sp>
        <p:nvSpPr>
          <p:cNvPr id="170" name="Google Shape;170;p26"/>
          <p:cNvSpPr txBox="1">
            <a:spLocks noGrp="1"/>
          </p:cNvSpPr>
          <p:nvPr>
            <p:ph type="body" idx="1"/>
          </p:nvPr>
        </p:nvSpPr>
        <p:spPr>
          <a:xfrm>
            <a:off x="311700" y="1130775"/>
            <a:ext cx="8520600" cy="3942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Tax Revenue (Missing Values): </a:t>
            </a:r>
            <a:endParaRPr/>
          </a:p>
          <a:p>
            <a:pPr marL="457200" lvl="0" indent="-342900" algn="l" rtl="0">
              <a:spcBef>
                <a:spcPts val="0"/>
              </a:spcBef>
              <a:spcAft>
                <a:spcPts val="0"/>
              </a:spcAft>
              <a:buSzPts val="1800"/>
              <a:buChar char="●"/>
            </a:pPr>
            <a:r>
              <a:rPr lang="en"/>
              <a:t>Benin: </a:t>
            </a:r>
            <a:r>
              <a:rPr lang="en" sz="1200" u="sng">
                <a:latin typeface="Arial"/>
                <a:ea typeface="Arial"/>
                <a:cs typeface="Arial"/>
                <a:sym typeface="Arial"/>
                <a:hlinkClick r:id="rId3"/>
              </a:rPr>
              <a:t>https://www.cia.gov/library/publications/the-world-factbook/geos/print_bn.html</a:t>
            </a:r>
            <a:endParaRPr/>
          </a:p>
          <a:p>
            <a:pPr marL="457200" lvl="0" indent="-342900" algn="l" rtl="0">
              <a:spcBef>
                <a:spcPts val="0"/>
              </a:spcBef>
              <a:spcAft>
                <a:spcPts val="0"/>
              </a:spcAft>
              <a:buSzPts val="1800"/>
              <a:buChar char="●"/>
            </a:pPr>
            <a:r>
              <a:rPr lang="en"/>
              <a:t>Central African Republic:</a:t>
            </a:r>
            <a:r>
              <a:rPr lang="en" sz="1200"/>
              <a:t> </a:t>
            </a:r>
            <a:r>
              <a:rPr lang="en" sz="1100" u="sng">
                <a:latin typeface="Arial"/>
                <a:ea typeface="Arial"/>
                <a:cs typeface="Arial"/>
                <a:sym typeface="Arial"/>
                <a:hlinkClick r:id="rId4"/>
              </a:rPr>
              <a:t>https://www.cia.gov/library/publications/the-world-factbook/geos/ct.html</a:t>
            </a:r>
            <a:endParaRPr sz="1200"/>
          </a:p>
          <a:p>
            <a:pPr marL="457200" lvl="0" indent="-342900" algn="l" rtl="0">
              <a:spcBef>
                <a:spcPts val="0"/>
              </a:spcBef>
              <a:spcAft>
                <a:spcPts val="0"/>
              </a:spcAft>
              <a:buSzPts val="1800"/>
              <a:buChar char="●"/>
            </a:pPr>
            <a:r>
              <a:rPr lang="en"/>
              <a:t>Comoros: </a:t>
            </a:r>
            <a:r>
              <a:rPr lang="en" sz="1100" u="sng">
                <a:latin typeface="Arial"/>
                <a:ea typeface="Arial"/>
                <a:cs typeface="Arial"/>
                <a:sym typeface="Arial"/>
                <a:hlinkClick r:id="rId5"/>
              </a:rPr>
              <a:t>https://www.cia.gov/library/publications/the-world-factbook/geos/print_cn.html</a:t>
            </a:r>
            <a:endParaRPr/>
          </a:p>
          <a:p>
            <a:pPr marL="457200" lvl="0" indent="-342900" algn="l" rtl="0">
              <a:spcBef>
                <a:spcPts val="0"/>
              </a:spcBef>
              <a:spcAft>
                <a:spcPts val="0"/>
              </a:spcAft>
              <a:buSzPts val="1800"/>
              <a:buChar char="●"/>
            </a:pPr>
            <a:r>
              <a:rPr lang="en"/>
              <a:t>Congo Dem. Rep.: </a:t>
            </a:r>
            <a:r>
              <a:rPr lang="en" sz="1100" u="sng">
                <a:latin typeface="Arial"/>
                <a:ea typeface="Arial"/>
                <a:cs typeface="Arial"/>
                <a:sym typeface="Arial"/>
                <a:hlinkClick r:id="rId6"/>
              </a:rPr>
              <a:t>https://www.cia.gov/library/publications/the-world-factbook/geos/cg.html</a:t>
            </a:r>
            <a:endParaRPr/>
          </a:p>
          <a:p>
            <a:pPr marL="457200" lvl="0" indent="-342900" algn="l" rtl="0">
              <a:spcBef>
                <a:spcPts val="0"/>
              </a:spcBef>
              <a:spcAft>
                <a:spcPts val="0"/>
              </a:spcAft>
              <a:buSzPts val="1800"/>
              <a:buChar char="●"/>
            </a:pPr>
            <a:r>
              <a:rPr lang="en"/>
              <a:t>Gabon: </a:t>
            </a:r>
            <a:r>
              <a:rPr lang="en" sz="1100" u="sng">
                <a:latin typeface="Arial"/>
                <a:ea typeface="Arial"/>
                <a:cs typeface="Arial"/>
                <a:sym typeface="Arial"/>
                <a:hlinkClick r:id="rId7"/>
              </a:rPr>
              <a:t>https://www.cia.gov/library/publications/the-world-factbook/geos/gb.html</a:t>
            </a:r>
            <a:endParaRPr/>
          </a:p>
          <a:p>
            <a:pPr marL="457200" lvl="0" indent="-342900" algn="l" rtl="0">
              <a:spcBef>
                <a:spcPts val="0"/>
              </a:spcBef>
              <a:spcAft>
                <a:spcPts val="0"/>
              </a:spcAft>
              <a:buSzPts val="1800"/>
              <a:buChar char="●"/>
            </a:pPr>
            <a:r>
              <a:rPr lang="en"/>
              <a:t>Gambia: </a:t>
            </a:r>
            <a:r>
              <a:rPr lang="en" sz="1100" u="sng">
                <a:latin typeface="Arial"/>
                <a:ea typeface="Arial"/>
                <a:cs typeface="Arial"/>
                <a:sym typeface="Arial"/>
                <a:hlinkClick r:id="rId8"/>
              </a:rPr>
              <a:t>https://www.cia.gov/library/publications/the-world-factbook/geos/print_ga.html</a:t>
            </a:r>
            <a:endParaRPr/>
          </a:p>
          <a:p>
            <a:pPr marL="457200" lvl="0" indent="-342900" algn="l" rtl="0">
              <a:spcBef>
                <a:spcPts val="0"/>
              </a:spcBef>
              <a:spcAft>
                <a:spcPts val="0"/>
              </a:spcAft>
              <a:buSzPts val="1800"/>
              <a:buChar char="●"/>
            </a:pPr>
            <a:r>
              <a:rPr lang="en"/>
              <a:t>Ghana: </a:t>
            </a:r>
            <a:r>
              <a:rPr lang="en" sz="1100" u="sng">
                <a:latin typeface="Arial"/>
                <a:ea typeface="Arial"/>
                <a:cs typeface="Arial"/>
                <a:sym typeface="Arial"/>
                <a:hlinkClick r:id="rId9"/>
              </a:rPr>
              <a:t>https://www.cia.gov/library/publications/the-world-factbook/geos/gh.html</a:t>
            </a:r>
            <a:endParaRPr/>
          </a:p>
          <a:p>
            <a:pPr marL="457200" lvl="0" indent="-342900" algn="l" rtl="0">
              <a:spcBef>
                <a:spcPts val="0"/>
              </a:spcBef>
              <a:spcAft>
                <a:spcPts val="0"/>
              </a:spcAft>
              <a:buSzPts val="1800"/>
              <a:buChar char="●"/>
            </a:pPr>
            <a:r>
              <a:rPr lang="en"/>
              <a:t>Guinea: </a:t>
            </a:r>
            <a:r>
              <a:rPr lang="en" sz="1100" u="sng">
                <a:latin typeface="Arial"/>
                <a:ea typeface="Arial"/>
                <a:cs typeface="Arial"/>
                <a:sym typeface="Arial"/>
                <a:hlinkClick r:id="rId10"/>
              </a:rPr>
              <a:t>https://www.cia.gov/library/publications/the-world-factbook/geos/gv.html</a:t>
            </a:r>
            <a:endParaRPr/>
          </a:p>
          <a:p>
            <a:pPr marL="457200" lvl="0" indent="-342900" algn="l" rtl="0">
              <a:spcBef>
                <a:spcPts val="0"/>
              </a:spcBef>
              <a:spcAft>
                <a:spcPts val="0"/>
              </a:spcAft>
              <a:buSzPts val="1800"/>
              <a:buChar char="●"/>
            </a:pPr>
            <a:r>
              <a:rPr lang="en"/>
              <a:t>Liberia: </a:t>
            </a:r>
            <a:r>
              <a:rPr lang="en" sz="1100" u="sng">
                <a:latin typeface="Arial"/>
                <a:ea typeface="Arial"/>
                <a:cs typeface="Arial"/>
                <a:sym typeface="Arial"/>
                <a:hlinkClick r:id="rId11"/>
              </a:rPr>
              <a:t>https://www.cia.gov/library/publications/the-world-factbook/geos/li.html</a:t>
            </a:r>
            <a:endParaRPr/>
          </a:p>
          <a:p>
            <a:pPr marL="457200" lvl="0" indent="-342900" algn="l" rtl="0">
              <a:spcBef>
                <a:spcPts val="0"/>
              </a:spcBef>
              <a:spcAft>
                <a:spcPts val="0"/>
              </a:spcAft>
              <a:buSzPts val="1800"/>
              <a:buChar char="●"/>
            </a:pPr>
            <a:r>
              <a:rPr lang="en"/>
              <a:t>Nigeria: </a:t>
            </a:r>
            <a:r>
              <a:rPr lang="en" sz="1100" u="sng">
                <a:latin typeface="Arial"/>
                <a:ea typeface="Arial"/>
                <a:cs typeface="Arial"/>
                <a:sym typeface="Arial"/>
                <a:hlinkClick r:id="rId12"/>
              </a:rPr>
              <a:t>https://www.cia.gov/library/publications/the-world-factbook/geos/print_ni.html</a:t>
            </a:r>
            <a:endParaRPr/>
          </a:p>
          <a:p>
            <a:pPr marL="457200" lvl="0" indent="-342900" algn="l" rtl="0">
              <a:spcBef>
                <a:spcPts val="0"/>
              </a:spcBef>
              <a:spcAft>
                <a:spcPts val="0"/>
              </a:spcAft>
              <a:buSzPts val="1800"/>
              <a:buChar char="●"/>
            </a:pPr>
            <a:r>
              <a:rPr lang="en"/>
              <a:t>Sao Tome: </a:t>
            </a:r>
            <a:r>
              <a:rPr lang="en" sz="1100" u="sng">
                <a:latin typeface="Arial"/>
                <a:ea typeface="Arial"/>
                <a:cs typeface="Arial"/>
                <a:sym typeface="Arial"/>
                <a:hlinkClick r:id="rId13"/>
              </a:rPr>
              <a:t>https://www.cia.gov/library/publications/the-world-factbook/geos/tp.html</a:t>
            </a:r>
            <a:endParaRPr/>
          </a:p>
          <a:p>
            <a:pPr marL="457200" lvl="0" indent="0" algn="l" rtl="0">
              <a:spcBef>
                <a:spcPts val="1600"/>
              </a:spcBef>
              <a:spcAft>
                <a:spcPts val="0"/>
              </a:spcAft>
              <a:buNone/>
            </a:pPr>
            <a:endParaRPr sz="1200"/>
          </a:p>
          <a:p>
            <a:pPr marL="457200" lvl="0" indent="0" algn="l" rtl="0">
              <a:spcBef>
                <a:spcPts val="1600"/>
              </a:spcBef>
              <a:spcAft>
                <a:spcPts val="1600"/>
              </a:spcAft>
              <a:buNone/>
            </a:pPr>
            <a:endParaRPr sz="1200">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176" name="Google Shape;176;p2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Senegal: </a:t>
            </a:r>
            <a:r>
              <a:rPr lang="en" sz="1100" u="sng">
                <a:latin typeface="Arial"/>
                <a:ea typeface="Arial"/>
                <a:cs typeface="Arial"/>
                <a:sym typeface="Arial"/>
                <a:hlinkClick r:id="rId3"/>
              </a:rPr>
              <a:t>https://www.cia.gov/library/publications/the-world-factbook/geos/sg.html</a:t>
            </a:r>
            <a:endParaRPr/>
          </a:p>
          <a:p>
            <a:pPr marL="457200" lvl="0" indent="-342900" algn="l" rtl="0">
              <a:spcBef>
                <a:spcPts val="0"/>
              </a:spcBef>
              <a:spcAft>
                <a:spcPts val="0"/>
              </a:spcAft>
              <a:buSzPts val="1800"/>
              <a:buChar char="●"/>
            </a:pPr>
            <a:r>
              <a:rPr lang="en"/>
              <a:t>Seychelles: </a:t>
            </a:r>
            <a:r>
              <a:rPr lang="en" sz="1100" u="sng">
                <a:latin typeface="Arial"/>
                <a:ea typeface="Arial"/>
                <a:cs typeface="Arial"/>
                <a:sym typeface="Arial"/>
                <a:hlinkClick r:id="rId4"/>
              </a:rPr>
              <a:t>https://www.cia.gov/library/publications/the-world-factbook/geos/se.html</a:t>
            </a:r>
            <a:endParaRPr/>
          </a:p>
          <a:p>
            <a:pPr marL="457200" lvl="0" indent="-342900" algn="l" rtl="0">
              <a:spcBef>
                <a:spcPts val="0"/>
              </a:spcBef>
              <a:spcAft>
                <a:spcPts val="0"/>
              </a:spcAft>
              <a:buSzPts val="1800"/>
              <a:buChar char="●"/>
            </a:pPr>
            <a:r>
              <a:rPr lang="en"/>
              <a:t>Sierra Leone: </a:t>
            </a:r>
            <a:r>
              <a:rPr lang="en" sz="1100" u="sng">
                <a:latin typeface="Arial"/>
                <a:ea typeface="Arial"/>
                <a:cs typeface="Arial"/>
                <a:sym typeface="Arial"/>
                <a:hlinkClick r:id="rId5"/>
              </a:rPr>
              <a:t>https://www.cia.gov/library/publications/the-world-factbook/geos/sl.html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1- Region GDP Growth</a:t>
            </a:r>
            <a:endParaRPr/>
          </a:p>
        </p:txBody>
      </p:sp>
      <p:pic>
        <p:nvPicPr>
          <p:cNvPr id="182" name="Google Shape;182;p28"/>
          <p:cNvPicPr preferRelativeResize="0"/>
          <p:nvPr/>
        </p:nvPicPr>
        <p:blipFill>
          <a:blip r:embed="rId3">
            <a:alphaModFix/>
          </a:blip>
          <a:stretch>
            <a:fillRect/>
          </a:stretch>
        </p:blipFill>
        <p:spPr>
          <a:xfrm>
            <a:off x="1840938" y="1274500"/>
            <a:ext cx="5462125" cy="3641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2- Industry GDP</a:t>
            </a:r>
            <a:endParaRPr/>
          </a:p>
        </p:txBody>
      </p:sp>
      <p:pic>
        <p:nvPicPr>
          <p:cNvPr id="188" name="Google Shape;188;p29"/>
          <p:cNvPicPr preferRelativeResize="0"/>
          <p:nvPr/>
        </p:nvPicPr>
        <p:blipFill>
          <a:blip r:embed="rId3">
            <a:alphaModFix/>
          </a:blip>
          <a:stretch>
            <a:fillRect/>
          </a:stretch>
        </p:blipFill>
        <p:spPr>
          <a:xfrm>
            <a:off x="2183800" y="1288500"/>
            <a:ext cx="5381275" cy="3587525"/>
          </a:xfrm>
          <a:prstGeom prst="rect">
            <a:avLst/>
          </a:prstGeom>
          <a:noFill/>
          <a:ln>
            <a:noFill/>
          </a:ln>
        </p:spPr>
      </p:pic>
      <p:sp>
        <p:nvSpPr>
          <p:cNvPr id="189" name="Google Shape;189;p29"/>
          <p:cNvSpPr txBox="1"/>
          <p:nvPr/>
        </p:nvSpPr>
        <p:spPr>
          <a:xfrm>
            <a:off x="491600" y="1908475"/>
            <a:ext cx="1629600" cy="42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verage"/>
                <a:ea typeface="Average"/>
                <a:cs typeface="Average"/>
                <a:sym typeface="Average"/>
              </a:rPr>
              <a:t>Agriculture</a:t>
            </a:r>
            <a:endParaRPr>
              <a:solidFill>
                <a:srgbClr val="FFFFFF"/>
              </a:solidFill>
              <a:latin typeface="Average"/>
              <a:ea typeface="Average"/>
              <a:cs typeface="Average"/>
              <a:sym typeface="Average"/>
            </a:endParaRPr>
          </a:p>
        </p:txBody>
      </p:sp>
      <p:sp>
        <p:nvSpPr>
          <p:cNvPr id="190" name="Google Shape;190;p29"/>
          <p:cNvSpPr txBox="1"/>
          <p:nvPr/>
        </p:nvSpPr>
        <p:spPr>
          <a:xfrm>
            <a:off x="491600" y="2601275"/>
            <a:ext cx="1629600" cy="42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verage"/>
                <a:ea typeface="Average"/>
                <a:cs typeface="Average"/>
                <a:sym typeface="Average"/>
              </a:rPr>
              <a:t>Industry</a:t>
            </a:r>
            <a:endParaRPr>
              <a:solidFill>
                <a:srgbClr val="FFFFFF"/>
              </a:solidFill>
              <a:latin typeface="Average"/>
              <a:ea typeface="Average"/>
              <a:cs typeface="Average"/>
              <a:sym typeface="Average"/>
            </a:endParaRPr>
          </a:p>
        </p:txBody>
      </p:sp>
      <p:sp>
        <p:nvSpPr>
          <p:cNvPr id="191" name="Google Shape;191;p29"/>
          <p:cNvSpPr txBox="1"/>
          <p:nvPr/>
        </p:nvSpPr>
        <p:spPr>
          <a:xfrm>
            <a:off x="491600" y="3227050"/>
            <a:ext cx="1629600" cy="42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verage"/>
                <a:ea typeface="Average"/>
                <a:cs typeface="Average"/>
                <a:sym typeface="Average"/>
              </a:rPr>
              <a:t>Services</a:t>
            </a:r>
            <a:endParaRPr>
              <a:solidFill>
                <a:srgbClr val="FFFFFF"/>
              </a:solidFill>
              <a:latin typeface="Average"/>
              <a:ea typeface="Average"/>
              <a:cs typeface="Average"/>
              <a:sym typeface="Average"/>
            </a:endParaRPr>
          </a:p>
        </p:txBody>
      </p:sp>
      <p:sp>
        <p:nvSpPr>
          <p:cNvPr id="192" name="Google Shape;192;p29"/>
          <p:cNvSpPr txBox="1"/>
          <p:nvPr/>
        </p:nvSpPr>
        <p:spPr>
          <a:xfrm>
            <a:off x="491600" y="3852825"/>
            <a:ext cx="1629600" cy="42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verage"/>
                <a:ea typeface="Average"/>
                <a:cs typeface="Average"/>
                <a:sym typeface="Average"/>
              </a:rPr>
              <a:t>Merchandise Trade</a:t>
            </a:r>
            <a:endParaRPr>
              <a:solidFill>
                <a:srgbClr val="FFFFFF"/>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Appendix 3- Population</a:t>
            </a:r>
            <a:r>
              <a:rPr lang="en-IN" dirty="0">
                <a:solidFill>
                  <a:srgbClr val="000000"/>
                </a:solidFill>
              </a:rPr>
              <a:t> (Millions)</a:t>
            </a:r>
            <a:endParaRPr dirty="0">
              <a:solidFill>
                <a:srgbClr val="000000"/>
              </a:solidFill>
            </a:endParaRPr>
          </a:p>
        </p:txBody>
      </p:sp>
      <p:pic>
        <p:nvPicPr>
          <p:cNvPr id="198" name="Google Shape;198;p30"/>
          <p:cNvPicPr preferRelativeResize="0"/>
          <p:nvPr/>
        </p:nvPicPr>
        <p:blipFill>
          <a:blip r:embed="rId3">
            <a:alphaModFix/>
          </a:blip>
          <a:stretch>
            <a:fillRect/>
          </a:stretch>
        </p:blipFill>
        <p:spPr>
          <a:xfrm>
            <a:off x="1384888" y="1087800"/>
            <a:ext cx="6374225" cy="3911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Appendix 4- Population per Gender </a:t>
            </a:r>
            <a:r>
              <a:rPr lang="en-IN" dirty="0">
                <a:solidFill>
                  <a:srgbClr val="000000"/>
                </a:solidFill>
              </a:rPr>
              <a:t>change</a:t>
            </a:r>
            <a:endParaRPr dirty="0">
              <a:solidFill>
                <a:srgbClr val="000000"/>
              </a:solidFill>
            </a:endParaRPr>
          </a:p>
        </p:txBody>
      </p:sp>
      <p:pic>
        <p:nvPicPr>
          <p:cNvPr id="204" name="Google Shape;204;p31"/>
          <p:cNvPicPr preferRelativeResize="0"/>
          <p:nvPr/>
        </p:nvPicPr>
        <p:blipFill>
          <a:blip r:embed="rId3">
            <a:alphaModFix/>
          </a:blip>
          <a:stretch>
            <a:fillRect/>
          </a:stretch>
        </p:blipFill>
        <p:spPr>
          <a:xfrm>
            <a:off x="1751050" y="1227475"/>
            <a:ext cx="5641899" cy="3761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Appendix 5- GDP Performance</a:t>
            </a:r>
            <a:endParaRPr>
              <a:solidFill>
                <a:srgbClr val="000000"/>
              </a:solidFill>
            </a:endParaRPr>
          </a:p>
        </p:txBody>
      </p:sp>
      <p:pic>
        <p:nvPicPr>
          <p:cNvPr id="210" name="Google Shape;210;p32"/>
          <p:cNvPicPr preferRelativeResize="0"/>
          <p:nvPr/>
        </p:nvPicPr>
        <p:blipFill>
          <a:blip r:embed="rId3">
            <a:alphaModFix/>
          </a:blip>
          <a:stretch>
            <a:fillRect/>
          </a:stretch>
        </p:blipFill>
        <p:spPr>
          <a:xfrm>
            <a:off x="1080175" y="1017725"/>
            <a:ext cx="6983656"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
        <p:cNvGrpSpPr/>
        <p:nvPr/>
      </p:nvGrpSpPr>
      <p:grpSpPr>
        <a:xfrm>
          <a:off x="0" y="0"/>
          <a:ext cx="0" cy="0"/>
          <a:chOff x="0" y="0"/>
          <a:chExt cx="0" cy="0"/>
        </a:xfrm>
      </p:grpSpPr>
      <p:sp>
        <p:nvSpPr>
          <p:cNvPr id="69" name="Rectangle 7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5" name="Google Shape;65;p14"/>
          <p:cNvSpPr txBox="1">
            <a:spLocks noGrp="1"/>
          </p:cNvSpPr>
          <p:nvPr>
            <p:ph type="title"/>
          </p:nvPr>
        </p:nvSpPr>
        <p:spPr>
          <a:xfrm>
            <a:off x="685346" y="457200"/>
            <a:ext cx="2309062" cy="727837"/>
          </a:xfrm>
          <a:prstGeom prst="rect">
            <a:avLst/>
          </a:prstGeom>
        </p:spPr>
        <p:txBody>
          <a:bodyPr spcFirstLastPara="1" vert="horz" lIns="91440" tIns="45720" rIns="91440" bIns="45720" rtlCol="0" anchor="b" anchorCtr="0">
            <a:normAutofit/>
          </a:bodyPr>
          <a:lstStyle/>
          <a:p>
            <a:pPr marL="0" lvl="0" indent="0" algn="l" defTabSz="457200">
              <a:lnSpc>
                <a:spcPct val="90000"/>
              </a:lnSpc>
              <a:spcBef>
                <a:spcPct val="0"/>
              </a:spcBef>
              <a:spcAft>
                <a:spcPts val="0"/>
              </a:spcAft>
            </a:pPr>
            <a:r>
              <a:rPr lang="en-US" sz="2100">
                <a:ln>
                  <a:solidFill>
                    <a:srgbClr val="404040">
                      <a:alpha val="10000"/>
                    </a:srgbClr>
                  </a:solidFill>
                </a:ln>
                <a:solidFill>
                  <a:srgbClr val="DADADA"/>
                </a:solidFill>
              </a:rPr>
              <a:t>An Overview Of The Analysis</a:t>
            </a:r>
          </a:p>
        </p:txBody>
      </p:sp>
      <p:sp>
        <p:nvSpPr>
          <p:cNvPr id="66" name="Google Shape;66;p14"/>
          <p:cNvSpPr txBox="1">
            <a:spLocks noGrp="1"/>
          </p:cNvSpPr>
          <p:nvPr>
            <p:ph type="body" idx="1"/>
          </p:nvPr>
        </p:nvSpPr>
        <p:spPr>
          <a:xfrm>
            <a:off x="685346" y="1299336"/>
            <a:ext cx="2309062" cy="3361563"/>
          </a:xfrm>
          <a:prstGeom prst="rect">
            <a:avLst/>
          </a:prstGeom>
        </p:spPr>
        <p:txBody>
          <a:bodyPr spcFirstLastPara="1" vert="horz" lIns="91440" tIns="45720" rIns="91440" bIns="45720" rtlCol="0" anchor="t" anchorCtr="0">
            <a:normAutofit/>
          </a:bodyPr>
          <a:lstStyle/>
          <a:p>
            <a:pPr marL="457200" lvl="0" indent="-342900" defTabSz="457200">
              <a:spcBef>
                <a:spcPct val="20000"/>
              </a:spcBef>
              <a:spcAft>
                <a:spcPts val="600"/>
              </a:spcAft>
              <a:buSzPct val="70000"/>
              <a:buFont typeface="Wingdings 2" charset="2"/>
              <a:buChar char=""/>
            </a:pPr>
            <a:r>
              <a:rPr lang="en-US" sz="1200">
                <a:ln>
                  <a:solidFill>
                    <a:srgbClr val="404040">
                      <a:alpha val="10000"/>
                    </a:srgbClr>
                  </a:solidFill>
                </a:ln>
                <a:solidFill>
                  <a:srgbClr val="DADADA"/>
                </a:solidFill>
              </a:rPr>
              <a:t>22 Countries</a:t>
            </a:r>
          </a:p>
          <a:p>
            <a:pPr marL="457200" lvl="0" indent="0" defTabSz="457200">
              <a:spcBef>
                <a:spcPct val="20000"/>
              </a:spcBef>
              <a:spcAft>
                <a:spcPts val="600"/>
              </a:spcAft>
              <a:buSzPct val="70000"/>
              <a:buFont typeface="Wingdings 2" charset="2"/>
              <a:buChar char=""/>
            </a:pPr>
            <a:endParaRPr lang="en-US" sz="1200">
              <a:ln>
                <a:solidFill>
                  <a:srgbClr val="404040">
                    <a:alpha val="10000"/>
                  </a:srgbClr>
                </a:solidFill>
              </a:ln>
              <a:solidFill>
                <a:srgbClr val="DADADA"/>
              </a:solidFill>
            </a:endParaRPr>
          </a:p>
          <a:p>
            <a:pPr marL="457200" lvl="0" indent="-342900" defTabSz="457200">
              <a:spcBef>
                <a:spcPct val="20000"/>
              </a:spcBef>
              <a:spcAft>
                <a:spcPts val="600"/>
              </a:spcAft>
              <a:buSzPct val="70000"/>
              <a:buFont typeface="Wingdings 2" charset="2"/>
              <a:buChar char=""/>
            </a:pPr>
            <a:r>
              <a:rPr lang="en-US" sz="1200">
                <a:ln>
                  <a:solidFill>
                    <a:srgbClr val="404040">
                      <a:alpha val="10000"/>
                    </a:srgbClr>
                  </a:solidFill>
                </a:ln>
                <a:solidFill>
                  <a:srgbClr val="DADADA"/>
                </a:solidFill>
              </a:rPr>
              <a:t>Includes Africa’s largest crude oil exporter</a:t>
            </a:r>
          </a:p>
          <a:p>
            <a:pPr marL="457200" lvl="0" indent="0" defTabSz="457200">
              <a:spcBef>
                <a:spcPct val="20000"/>
              </a:spcBef>
              <a:spcAft>
                <a:spcPts val="600"/>
              </a:spcAft>
              <a:buSzPct val="70000"/>
              <a:buFont typeface="Wingdings 2" charset="2"/>
              <a:buChar char=""/>
            </a:pPr>
            <a:endParaRPr lang="en-US" sz="1200">
              <a:ln>
                <a:solidFill>
                  <a:srgbClr val="404040">
                    <a:alpha val="10000"/>
                  </a:srgbClr>
                </a:solidFill>
              </a:ln>
              <a:solidFill>
                <a:srgbClr val="DADADA"/>
              </a:solidFill>
            </a:endParaRPr>
          </a:p>
          <a:p>
            <a:pPr marL="457200" lvl="0" indent="-342900" defTabSz="457200">
              <a:spcBef>
                <a:spcPct val="20000"/>
              </a:spcBef>
              <a:spcAft>
                <a:spcPts val="600"/>
              </a:spcAft>
              <a:buSzPct val="70000"/>
              <a:buFont typeface="Wingdings 2" charset="2"/>
              <a:buChar char=""/>
            </a:pPr>
            <a:r>
              <a:rPr lang="en-US" sz="1200">
                <a:ln>
                  <a:solidFill>
                    <a:srgbClr val="404040">
                      <a:alpha val="10000"/>
                    </a:srgbClr>
                  </a:solidFill>
                </a:ln>
                <a:solidFill>
                  <a:srgbClr val="DADADA"/>
                </a:solidFill>
              </a:rPr>
              <a:t>Large gap in economies</a:t>
            </a:r>
          </a:p>
        </p:txBody>
      </p:sp>
      <p:pic>
        <p:nvPicPr>
          <p:cNvPr id="67" name="Google Shape;67;p14"/>
          <p:cNvPicPr preferRelativeResize="0"/>
          <p:nvPr/>
        </p:nvPicPr>
        <p:blipFill rotWithShape="1">
          <a:blip r:embed="rId3"/>
          <a:srcRect l="11203" r="10118"/>
          <a:stretch/>
        </p:blipFill>
        <p:spPr>
          <a:xfrm>
            <a:off x="3679754" y="790985"/>
            <a:ext cx="4981645" cy="3561527"/>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42872" y="42424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Appendix 6- Rural Access to Electricity </a:t>
            </a:r>
            <a:r>
              <a:rPr lang="en-IN" dirty="0"/>
              <a:t>change</a:t>
            </a:r>
            <a:endParaRPr dirty="0"/>
          </a:p>
        </p:txBody>
      </p:sp>
      <p:pic>
        <p:nvPicPr>
          <p:cNvPr id="216" name="Google Shape;216;p33"/>
          <p:cNvPicPr preferRelativeResize="0"/>
          <p:nvPr/>
        </p:nvPicPr>
        <p:blipFill>
          <a:blip r:embed="rId3">
            <a:alphaModFix/>
          </a:blip>
          <a:stretch>
            <a:fillRect/>
          </a:stretch>
        </p:blipFill>
        <p:spPr>
          <a:xfrm>
            <a:off x="1780588" y="1133700"/>
            <a:ext cx="5582825" cy="372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7- Rural vs. Urban Electricity</a:t>
            </a:r>
            <a:endParaRPr/>
          </a:p>
        </p:txBody>
      </p:sp>
      <p:pic>
        <p:nvPicPr>
          <p:cNvPr id="222" name="Google Shape;222;p34"/>
          <p:cNvPicPr preferRelativeResize="0"/>
          <p:nvPr/>
        </p:nvPicPr>
        <p:blipFill>
          <a:blip r:embed="rId3">
            <a:alphaModFix/>
          </a:blip>
          <a:stretch>
            <a:fillRect/>
          </a:stretch>
        </p:blipFill>
        <p:spPr>
          <a:xfrm>
            <a:off x="1755825" y="1215625"/>
            <a:ext cx="5632350" cy="375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Appendix 8- Tax Revenue Percentage </a:t>
            </a:r>
            <a:r>
              <a:rPr lang="en-IN" dirty="0"/>
              <a:t>of GDP</a:t>
            </a:r>
            <a:br>
              <a:rPr lang="en-IN" dirty="0"/>
            </a:br>
            <a:endParaRPr dirty="0"/>
          </a:p>
        </p:txBody>
      </p:sp>
      <p:pic>
        <p:nvPicPr>
          <p:cNvPr id="228" name="Google Shape;228;p35"/>
          <p:cNvPicPr preferRelativeResize="0"/>
          <p:nvPr/>
        </p:nvPicPr>
        <p:blipFill>
          <a:blip r:embed="rId3">
            <a:alphaModFix/>
          </a:blip>
          <a:stretch>
            <a:fillRect/>
          </a:stretch>
        </p:blipFill>
        <p:spPr>
          <a:xfrm>
            <a:off x="1768100" y="1176800"/>
            <a:ext cx="5478300" cy="365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685346" y="457200"/>
            <a:ext cx="7765321" cy="727837"/>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700"/>
              <a:t>Methodology Used For The Analysis</a:t>
            </a:r>
          </a:p>
        </p:txBody>
      </p:sp>
      <p:sp>
        <p:nvSpPr>
          <p:cNvPr id="73" name="Google Shape;73;p15"/>
          <p:cNvSpPr txBox="1">
            <a:spLocks noGrp="1"/>
          </p:cNvSpPr>
          <p:nvPr>
            <p:ph type="body" idx="1"/>
          </p:nvPr>
        </p:nvSpPr>
        <p:spPr>
          <a:xfrm>
            <a:off x="685346" y="1299336"/>
            <a:ext cx="4159704" cy="3044064"/>
          </a:xfrm>
          <a:prstGeom prst="rect">
            <a:avLst/>
          </a:prstGeom>
        </p:spPr>
        <p:txBody>
          <a:bodyPr spcFirstLastPara="1" vert="horz" lIns="91440" tIns="45720" rIns="91440" bIns="45720" rtlCol="0" anchor="ctr" anchorCtr="0">
            <a:normAutofit/>
          </a:bodyPr>
          <a:lstStyle/>
          <a:p>
            <a:pPr marL="457200" lvl="0" indent="-342900" defTabSz="457200">
              <a:spcBef>
                <a:spcPct val="20000"/>
              </a:spcBef>
              <a:spcAft>
                <a:spcPts val="600"/>
              </a:spcAft>
              <a:buClr>
                <a:srgbClr val="FFC939"/>
              </a:buClr>
              <a:buSzPct val="70000"/>
              <a:buFont typeface="Wingdings 2" charset="2"/>
              <a:buChar char=""/>
            </a:pPr>
            <a:r>
              <a:rPr lang="en-US"/>
              <a:t>Python code</a:t>
            </a:r>
          </a:p>
          <a:p>
            <a:pPr marL="457200" lvl="0" indent="0" defTabSz="457200">
              <a:spcBef>
                <a:spcPct val="20000"/>
              </a:spcBef>
              <a:spcAft>
                <a:spcPts val="600"/>
              </a:spcAft>
              <a:buClr>
                <a:srgbClr val="FFC939"/>
              </a:buClr>
              <a:buSzPct val="70000"/>
              <a:buFont typeface="Wingdings 2" charset="2"/>
              <a:buChar char=""/>
            </a:pPr>
            <a:endParaRPr lang="en-US"/>
          </a:p>
          <a:p>
            <a:pPr marL="457200" lvl="0" indent="-342900" defTabSz="457200">
              <a:spcBef>
                <a:spcPct val="20000"/>
              </a:spcBef>
              <a:spcAft>
                <a:spcPts val="600"/>
              </a:spcAft>
              <a:buClr>
                <a:srgbClr val="FFC939"/>
              </a:buClr>
              <a:buSzPct val="70000"/>
              <a:buFont typeface="Wingdings 2" charset="2"/>
              <a:buChar char=""/>
            </a:pPr>
            <a:r>
              <a:rPr lang="en-US"/>
              <a:t>Cleaning the data</a:t>
            </a:r>
          </a:p>
          <a:p>
            <a:pPr marL="457200" lvl="0" indent="0" defTabSz="457200">
              <a:spcBef>
                <a:spcPct val="20000"/>
              </a:spcBef>
              <a:spcAft>
                <a:spcPts val="600"/>
              </a:spcAft>
              <a:buClr>
                <a:srgbClr val="FFC939"/>
              </a:buClr>
              <a:buSzPct val="70000"/>
              <a:buFont typeface="Wingdings 2" charset="2"/>
              <a:buChar char=""/>
            </a:pPr>
            <a:endParaRPr lang="en-US"/>
          </a:p>
          <a:p>
            <a:pPr marL="457200" lvl="0" indent="-342900" defTabSz="457200">
              <a:spcBef>
                <a:spcPct val="20000"/>
              </a:spcBef>
              <a:spcAft>
                <a:spcPts val="600"/>
              </a:spcAft>
              <a:buClr>
                <a:srgbClr val="FFC939"/>
              </a:buClr>
              <a:buSzPct val="70000"/>
              <a:buFont typeface="Wingdings 2" charset="2"/>
              <a:buChar char=""/>
            </a:pPr>
            <a:r>
              <a:rPr lang="en-US"/>
              <a:t>Imputing Missing value</a:t>
            </a:r>
          </a:p>
          <a:p>
            <a:pPr marL="0" lvl="0" indent="0" defTabSz="457200">
              <a:spcBef>
                <a:spcPct val="20000"/>
              </a:spcBef>
              <a:spcAft>
                <a:spcPts val="600"/>
              </a:spcAft>
              <a:buClr>
                <a:srgbClr val="FFC939"/>
              </a:buClr>
              <a:buSzPct val="70000"/>
              <a:buFont typeface="Wingdings 2" charset="2"/>
              <a:buChar char=""/>
            </a:pPr>
            <a:endParaRPr lang="en-US"/>
          </a:p>
          <a:p>
            <a:pPr marL="457200" lvl="0" indent="-342900" defTabSz="457200">
              <a:spcBef>
                <a:spcPct val="20000"/>
              </a:spcBef>
              <a:spcAft>
                <a:spcPts val="600"/>
              </a:spcAft>
              <a:buClr>
                <a:srgbClr val="FFC939"/>
              </a:buClr>
              <a:buSzPct val="70000"/>
              <a:buFont typeface="Wingdings 2" charset="2"/>
              <a:buChar char=""/>
            </a:pPr>
            <a:r>
              <a:rPr lang="en-US"/>
              <a:t>Finding outliers </a:t>
            </a:r>
          </a:p>
          <a:p>
            <a:pPr marL="457200" lvl="0" indent="0" defTabSz="457200">
              <a:spcBef>
                <a:spcPct val="20000"/>
              </a:spcBef>
              <a:spcAft>
                <a:spcPts val="600"/>
              </a:spcAft>
              <a:buClr>
                <a:srgbClr val="FFC939"/>
              </a:buClr>
              <a:buSzPct val="70000"/>
              <a:buFont typeface="Wingdings 2" charset="2"/>
              <a:buChar char=""/>
            </a:pPr>
            <a:endParaRPr lang="en-US"/>
          </a:p>
        </p:txBody>
      </p:sp>
      <p:pic>
        <p:nvPicPr>
          <p:cNvPr id="84" name="Picture 83">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5200650" y="1498599"/>
            <a:ext cx="3250224" cy="2640807"/>
          </a:xfrm>
          <a:prstGeom prst="rect">
            <a:avLst/>
          </a:prstGeom>
        </p:spPr>
      </p:pic>
      <p:pic>
        <p:nvPicPr>
          <p:cNvPr id="74" name="Google Shape;74;p15"/>
          <p:cNvPicPr preferRelativeResize="0"/>
          <p:nvPr/>
        </p:nvPicPr>
        <p:blipFill rotWithShape="1">
          <a:blip r:embed="rId5"/>
          <a:srcRect l="19159" r="18449"/>
          <a:stretch/>
        </p:blipFill>
        <p:spPr>
          <a:xfrm>
            <a:off x="5777928" y="2054887"/>
            <a:ext cx="2095667" cy="1601371"/>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685346" y="457200"/>
            <a:ext cx="7765321" cy="727837"/>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100"/>
              <a:t>Defined ways for Imputing Missing Values </a:t>
            </a:r>
          </a:p>
        </p:txBody>
      </p:sp>
      <p:graphicFrame>
        <p:nvGraphicFramePr>
          <p:cNvPr id="82" name="Google Shape;80;p16">
            <a:extLst>
              <a:ext uri="{FF2B5EF4-FFF2-40B4-BE49-F238E27FC236}">
                <a16:creationId xmlns:a16="http://schemas.microsoft.com/office/drawing/2014/main" id="{EB927C26-764F-432E-87D6-FD8C1A40CADA}"/>
              </a:ext>
            </a:extLst>
          </p:cNvPr>
          <p:cNvGraphicFramePr/>
          <p:nvPr>
            <p:extLst>
              <p:ext uri="{D42A27DB-BD31-4B8C-83A1-F6EECF244321}">
                <p14:modId xmlns:p14="http://schemas.microsoft.com/office/powerpoint/2010/main" val="1041302050"/>
              </p:ext>
            </p:extLst>
          </p:nvPr>
        </p:nvGraphicFramePr>
        <p:xfrm>
          <a:off x="685800" y="1298972"/>
          <a:ext cx="7765256" cy="30444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403992" y="227542"/>
            <a:ext cx="8508896" cy="7278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Analysis </a:t>
            </a:r>
            <a:r>
              <a:rPr lang="en-IN" dirty="0"/>
              <a:t>On The Two Important </a:t>
            </a:r>
            <a:r>
              <a:rPr lang="en" dirty="0"/>
              <a:t>C</a:t>
            </a:r>
            <a:r>
              <a:rPr lang="en-IN" dirty="0" err="1"/>
              <a:t>ountries</a:t>
            </a:r>
            <a:endParaRPr dirty="0"/>
          </a:p>
        </p:txBody>
      </p:sp>
      <p:sp>
        <p:nvSpPr>
          <p:cNvPr id="89" name="Google Shape;89;p17"/>
          <p:cNvSpPr txBox="1">
            <a:spLocks noGrp="1"/>
          </p:cNvSpPr>
          <p:nvPr>
            <p:ph type="body" idx="4294967295"/>
          </p:nvPr>
        </p:nvSpPr>
        <p:spPr>
          <a:xfrm>
            <a:off x="0" y="1304925"/>
            <a:ext cx="3197225" cy="4619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Angola </a:t>
            </a:r>
            <a:endParaRPr>
              <a:solidFill>
                <a:schemeClr val="lt1"/>
              </a:solidFill>
            </a:endParaRPr>
          </a:p>
        </p:txBody>
      </p:sp>
      <p:sp>
        <p:nvSpPr>
          <p:cNvPr id="90" name="Google Shape;90;p17"/>
          <p:cNvSpPr txBox="1">
            <a:spLocks noGrp="1"/>
          </p:cNvSpPr>
          <p:nvPr>
            <p:ph type="body" idx="4294967295"/>
          </p:nvPr>
        </p:nvSpPr>
        <p:spPr>
          <a:xfrm>
            <a:off x="842137" y="1779065"/>
            <a:ext cx="3197225" cy="27940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 sz="1600" dirty="0"/>
              <a:t>Growth - 0.15%</a:t>
            </a:r>
            <a:endParaRPr sz="1600" b="1" dirty="0"/>
          </a:p>
          <a:p>
            <a:pPr marL="457200" lvl="0" indent="-330200" algn="l" rtl="0">
              <a:lnSpc>
                <a:spcPct val="200000"/>
              </a:lnSpc>
              <a:spcBef>
                <a:spcPts val="0"/>
              </a:spcBef>
              <a:spcAft>
                <a:spcPts val="0"/>
              </a:spcAft>
              <a:buSzPts val="1600"/>
              <a:buChar char="●"/>
            </a:pPr>
            <a:r>
              <a:rPr lang="en" sz="1600" dirty="0"/>
              <a:t>122B USD</a:t>
            </a:r>
            <a:endParaRPr sz="1600" dirty="0"/>
          </a:p>
          <a:p>
            <a:pPr marL="457200" lvl="0" indent="-330200" algn="l" rtl="0">
              <a:lnSpc>
                <a:spcPct val="200000"/>
              </a:lnSpc>
              <a:spcBef>
                <a:spcPts val="0"/>
              </a:spcBef>
              <a:spcAft>
                <a:spcPts val="0"/>
              </a:spcAft>
              <a:buSzPts val="1600"/>
              <a:buChar char="●"/>
            </a:pPr>
            <a:r>
              <a:rPr lang="en" sz="1600" dirty="0"/>
              <a:t>4170 USD per capita</a:t>
            </a:r>
            <a:endParaRPr sz="1600" dirty="0"/>
          </a:p>
          <a:p>
            <a:pPr marL="457200" lvl="0" indent="-330200" algn="l" rtl="0">
              <a:lnSpc>
                <a:spcPct val="200000"/>
              </a:lnSpc>
              <a:spcBef>
                <a:spcPts val="0"/>
              </a:spcBef>
              <a:spcAft>
                <a:spcPts val="0"/>
              </a:spcAft>
              <a:buSzPts val="1600"/>
              <a:buChar char="●"/>
            </a:pPr>
            <a:r>
              <a:rPr lang="en" sz="1600" dirty="0"/>
              <a:t>Agriculture</a:t>
            </a:r>
            <a:endParaRPr sz="1600" dirty="0"/>
          </a:p>
        </p:txBody>
      </p:sp>
      <p:sp>
        <p:nvSpPr>
          <p:cNvPr id="94" name="Google Shape;94;p17"/>
          <p:cNvSpPr txBox="1">
            <a:spLocks noGrp="1"/>
          </p:cNvSpPr>
          <p:nvPr>
            <p:ph type="body" idx="4294967295"/>
          </p:nvPr>
        </p:nvSpPr>
        <p:spPr>
          <a:xfrm>
            <a:off x="5946775" y="1304925"/>
            <a:ext cx="3197225" cy="4619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Nigeria</a:t>
            </a:r>
            <a:endParaRPr>
              <a:solidFill>
                <a:schemeClr val="lt1"/>
              </a:solidFill>
            </a:endParaRPr>
          </a:p>
        </p:txBody>
      </p:sp>
      <p:sp>
        <p:nvSpPr>
          <p:cNvPr id="95" name="Google Shape;95;p17"/>
          <p:cNvSpPr txBox="1">
            <a:spLocks noGrp="1"/>
          </p:cNvSpPr>
          <p:nvPr>
            <p:ph type="body" idx="4294967295"/>
          </p:nvPr>
        </p:nvSpPr>
        <p:spPr>
          <a:xfrm>
            <a:off x="4792737" y="1779065"/>
            <a:ext cx="3195637" cy="27940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Char char="●"/>
            </a:pPr>
            <a:r>
              <a:rPr lang="en" sz="1600" dirty="0"/>
              <a:t>48% of region GDP</a:t>
            </a:r>
            <a:endParaRPr sz="1600" dirty="0"/>
          </a:p>
          <a:p>
            <a:pPr marL="457200" lvl="0" indent="-330200" algn="l" rtl="0">
              <a:lnSpc>
                <a:spcPct val="200000"/>
              </a:lnSpc>
              <a:spcBef>
                <a:spcPts val="0"/>
              </a:spcBef>
              <a:spcAft>
                <a:spcPts val="0"/>
              </a:spcAft>
              <a:buSzPts val="1600"/>
              <a:buChar char="●"/>
            </a:pPr>
            <a:r>
              <a:rPr lang="en" sz="1600" dirty="0"/>
              <a:t>Oil exports </a:t>
            </a:r>
            <a:endParaRPr sz="1600" dirty="0"/>
          </a:p>
          <a:p>
            <a:pPr marL="457200" lvl="0" indent="-330200" algn="l" rtl="0">
              <a:lnSpc>
                <a:spcPct val="200000"/>
              </a:lnSpc>
              <a:spcBef>
                <a:spcPts val="0"/>
              </a:spcBef>
              <a:spcAft>
                <a:spcPts val="0"/>
              </a:spcAft>
              <a:buSzPts val="1600"/>
              <a:buChar char="●"/>
            </a:pPr>
            <a:r>
              <a:rPr lang="en" sz="1600" dirty="0"/>
              <a:t>0.8% growth </a:t>
            </a:r>
            <a:endParaRPr sz="1600" dirty="0"/>
          </a:p>
          <a:p>
            <a:pPr marL="457200" lvl="0" indent="-330200" algn="l" rtl="0">
              <a:lnSpc>
                <a:spcPct val="200000"/>
              </a:lnSpc>
              <a:spcBef>
                <a:spcPts val="0"/>
              </a:spcBef>
              <a:spcAft>
                <a:spcPts val="0"/>
              </a:spcAft>
              <a:buSzPts val="1600"/>
              <a:buChar char="●"/>
            </a:pPr>
            <a:r>
              <a:rPr lang="en" sz="1600" dirty="0"/>
              <a:t>$2000 (approx)</a:t>
            </a:r>
            <a:endParaRPr sz="1600" dirty="0"/>
          </a:p>
          <a:p>
            <a:pPr marL="457200" lvl="0" indent="0" algn="l" rtl="0">
              <a:spcBef>
                <a:spcPts val="1600"/>
              </a:spcBef>
              <a:spcAft>
                <a:spcPts val="1600"/>
              </a:spcAft>
              <a:buNone/>
            </a:pPr>
            <a:endParaRPr sz="1600" dirty="0"/>
          </a:p>
        </p:txBody>
      </p:sp>
      <p:grpSp>
        <p:nvGrpSpPr>
          <p:cNvPr id="86" name="Google Shape;86;p17"/>
          <p:cNvGrpSpPr/>
          <p:nvPr/>
        </p:nvGrpSpPr>
        <p:grpSpPr>
          <a:xfrm>
            <a:off x="764695" y="1304875"/>
            <a:ext cx="3352142" cy="3416400"/>
            <a:chOff x="431925" y="1304875"/>
            <a:chExt cx="2628925" cy="3416400"/>
          </a:xfrm>
        </p:grpSpPr>
        <p:sp>
          <p:nvSpPr>
            <p:cNvPr id="87" name="Google Shape;87;p17"/>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Angola</a:t>
              </a:r>
              <a:endParaRPr b="1" dirty="0"/>
            </a:p>
          </p:txBody>
        </p:sp>
        <p:sp>
          <p:nvSpPr>
            <p:cNvPr id="88" name="Google Shape;88;p17"/>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17"/>
          <p:cNvGrpSpPr/>
          <p:nvPr/>
        </p:nvGrpSpPr>
        <p:grpSpPr>
          <a:xfrm>
            <a:off x="4749670" y="1304875"/>
            <a:ext cx="3352142" cy="3416400"/>
            <a:chOff x="431925" y="1304875"/>
            <a:chExt cx="2628925" cy="3416400"/>
          </a:xfrm>
        </p:grpSpPr>
        <p:sp>
          <p:nvSpPr>
            <p:cNvPr id="92" name="Google Shape;92;p17"/>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Nigeria</a:t>
              </a:r>
              <a:endParaRPr b="1" dirty="0"/>
            </a:p>
          </p:txBody>
        </p:sp>
        <p:sp>
          <p:nvSpPr>
            <p:cNvPr id="93" name="Google Shape;93;p17"/>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 name="Google Shape;96;p17"/>
          <p:cNvPicPr preferRelativeResize="0"/>
          <p:nvPr/>
        </p:nvPicPr>
        <p:blipFill>
          <a:blip r:embed="rId3">
            <a:alphaModFix/>
          </a:blip>
          <a:stretch>
            <a:fillRect/>
          </a:stretch>
        </p:blipFill>
        <p:spPr>
          <a:xfrm>
            <a:off x="1329293" y="3844752"/>
            <a:ext cx="2069307" cy="802418"/>
          </a:xfrm>
          <a:prstGeom prst="rect">
            <a:avLst/>
          </a:prstGeom>
          <a:noFill/>
          <a:ln>
            <a:noFill/>
          </a:ln>
        </p:spPr>
      </p:pic>
      <p:pic>
        <p:nvPicPr>
          <p:cNvPr id="97" name="Google Shape;97;p17"/>
          <p:cNvPicPr preferRelativeResize="0"/>
          <p:nvPr/>
        </p:nvPicPr>
        <p:blipFill>
          <a:blip r:embed="rId4">
            <a:alphaModFix/>
          </a:blip>
          <a:stretch>
            <a:fillRect/>
          </a:stretch>
        </p:blipFill>
        <p:spPr>
          <a:xfrm>
            <a:off x="6915972" y="3609963"/>
            <a:ext cx="1185825" cy="111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Analysis- GDP growth</a:t>
            </a:r>
            <a:endParaRPr/>
          </a:p>
        </p:txBody>
      </p:sp>
      <p:pic>
        <p:nvPicPr>
          <p:cNvPr id="103" name="Google Shape;103;p18"/>
          <p:cNvPicPr preferRelativeResize="0"/>
          <p:nvPr/>
        </p:nvPicPr>
        <p:blipFill>
          <a:blip r:embed="rId3">
            <a:alphaModFix/>
          </a:blip>
          <a:stretch>
            <a:fillRect/>
          </a:stretch>
        </p:blipFill>
        <p:spPr>
          <a:xfrm>
            <a:off x="3730660" y="1497850"/>
            <a:ext cx="4876925" cy="2684250"/>
          </a:xfrm>
          <a:prstGeom prst="rect">
            <a:avLst/>
          </a:prstGeom>
          <a:noFill/>
          <a:ln>
            <a:noFill/>
          </a:ln>
        </p:spPr>
      </p:pic>
      <p:sp>
        <p:nvSpPr>
          <p:cNvPr id="104" name="Google Shape;104;p18"/>
          <p:cNvSpPr txBox="1"/>
          <p:nvPr/>
        </p:nvSpPr>
        <p:spPr>
          <a:xfrm>
            <a:off x="1076700" y="1171225"/>
            <a:ext cx="3522600" cy="32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rage"/>
                <a:ea typeface="Average"/>
                <a:cs typeface="Average"/>
                <a:sym typeface="Average"/>
              </a:rPr>
              <a:t>Guinea:</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Mining sector.</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Diversification.</a:t>
            </a: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Equatorial Guinea:</a:t>
            </a: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Oil dependency.</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Oil prices decreased.</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Weak financial </a:t>
            </a:r>
            <a:endParaRPr sz="1200">
              <a:solidFill>
                <a:srgbClr val="FFFFFF"/>
              </a:solidFill>
              <a:latin typeface="Average"/>
              <a:ea typeface="Average"/>
              <a:cs typeface="Average"/>
              <a:sym typeface="Average"/>
            </a:endParaRPr>
          </a:p>
          <a:p>
            <a:pPr marL="457200" lvl="0" indent="0" algn="l" rtl="0">
              <a:spcBef>
                <a:spcPts val="0"/>
              </a:spcBef>
              <a:spcAft>
                <a:spcPts val="0"/>
              </a:spcAft>
              <a:buNone/>
            </a:pPr>
            <a:r>
              <a:rPr lang="en" sz="1200">
                <a:solidFill>
                  <a:srgbClr val="FFFFFF"/>
                </a:solidFill>
                <a:latin typeface="Average"/>
                <a:ea typeface="Average"/>
                <a:cs typeface="Average"/>
                <a:sym typeface="Average"/>
              </a:rPr>
              <a:t>management (corruption).</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No diversification.</a:t>
            </a: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Angola:</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Low prices.</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Low production.</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Private sector growth model.</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Macroeconomic stability.</a:t>
            </a: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a:p>
            <a:pPr marL="0" lvl="0" indent="0" algn="l" rtl="0">
              <a:spcBef>
                <a:spcPts val="0"/>
              </a:spcBef>
              <a:spcAft>
                <a:spcPts val="0"/>
              </a:spcAft>
              <a:buNone/>
            </a:pPr>
            <a:endParaRPr sz="1200">
              <a:solidFill>
                <a:srgbClr val="FFFFFF"/>
              </a:solidFill>
              <a:latin typeface="Average"/>
              <a:ea typeface="Average"/>
              <a:cs typeface="Average"/>
              <a:sym typeface="Average"/>
            </a:endParaRPr>
          </a:p>
        </p:txBody>
      </p:sp>
      <p:sp>
        <p:nvSpPr>
          <p:cNvPr id="105" name="Google Shape;105;p18"/>
          <p:cNvSpPr/>
          <p:nvPr/>
        </p:nvSpPr>
        <p:spPr>
          <a:xfrm>
            <a:off x="8079500" y="1718700"/>
            <a:ext cx="603000" cy="660000"/>
          </a:xfrm>
          <a:prstGeom prst="down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5466700" y="3100075"/>
            <a:ext cx="603000" cy="6600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4765625" y="2080400"/>
            <a:ext cx="603000" cy="660000"/>
          </a:xfrm>
          <a:prstGeom prst="down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427975" y="1193350"/>
            <a:ext cx="482400" cy="963300"/>
          </a:xfrm>
          <a:prstGeom prst="up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rot="10800000">
            <a:off x="427975" y="2713800"/>
            <a:ext cx="482400" cy="1650300"/>
          </a:xfrm>
          <a:prstGeom prst="up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Analysis- GDP Performance</a:t>
            </a:r>
            <a:endParaRPr/>
          </a:p>
        </p:txBody>
      </p:sp>
      <p:pic>
        <p:nvPicPr>
          <p:cNvPr id="115" name="Google Shape;115;p19"/>
          <p:cNvPicPr preferRelativeResize="0"/>
          <p:nvPr/>
        </p:nvPicPr>
        <p:blipFill>
          <a:blip r:embed="rId3">
            <a:alphaModFix/>
          </a:blip>
          <a:stretch>
            <a:fillRect/>
          </a:stretch>
        </p:blipFill>
        <p:spPr>
          <a:xfrm>
            <a:off x="3587000" y="1379200"/>
            <a:ext cx="5297274" cy="2898300"/>
          </a:xfrm>
          <a:prstGeom prst="rect">
            <a:avLst/>
          </a:prstGeom>
          <a:noFill/>
          <a:ln>
            <a:noFill/>
          </a:ln>
        </p:spPr>
      </p:pic>
      <p:sp>
        <p:nvSpPr>
          <p:cNvPr id="116" name="Google Shape;116;p19"/>
          <p:cNvSpPr txBox="1"/>
          <p:nvPr/>
        </p:nvSpPr>
        <p:spPr>
          <a:xfrm>
            <a:off x="1208625" y="1127375"/>
            <a:ext cx="3763800" cy="3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Average"/>
                <a:ea typeface="Average"/>
                <a:cs typeface="Average"/>
                <a:sym typeface="Average"/>
              </a:rPr>
              <a:t>Equatorial Guinea:</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Corruption</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Seychelles:</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Tourism</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Mauritius:</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Construction, Tourism,</a:t>
            </a:r>
            <a:endParaRPr sz="1200">
              <a:solidFill>
                <a:srgbClr val="FFFFFF"/>
              </a:solidFill>
              <a:latin typeface="Average"/>
              <a:ea typeface="Average"/>
              <a:cs typeface="Average"/>
              <a:sym typeface="Average"/>
            </a:endParaRPr>
          </a:p>
          <a:p>
            <a:pPr marL="457200" lvl="0" indent="0" algn="l" rtl="0">
              <a:spcBef>
                <a:spcPts val="0"/>
              </a:spcBef>
              <a:spcAft>
                <a:spcPts val="0"/>
              </a:spcAft>
              <a:buNone/>
            </a:pPr>
            <a:r>
              <a:rPr lang="en" sz="1200">
                <a:solidFill>
                  <a:srgbClr val="FFFFFF"/>
                </a:solidFill>
                <a:latin typeface="Average"/>
                <a:ea typeface="Average"/>
                <a:cs typeface="Average"/>
                <a:sym typeface="Average"/>
              </a:rPr>
              <a:t> and Services. </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Nigeria: </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Oil dependency.</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Weakness of</a:t>
            </a:r>
            <a:endParaRPr sz="1200">
              <a:solidFill>
                <a:srgbClr val="FFFFFF"/>
              </a:solidFill>
              <a:latin typeface="Average"/>
              <a:ea typeface="Average"/>
              <a:cs typeface="Average"/>
              <a:sym typeface="Average"/>
            </a:endParaRPr>
          </a:p>
          <a:p>
            <a:pPr marL="457200" lvl="0" indent="0" algn="l" rtl="0">
              <a:spcBef>
                <a:spcPts val="0"/>
              </a:spcBef>
              <a:spcAft>
                <a:spcPts val="0"/>
              </a:spcAft>
              <a:buNone/>
            </a:pPr>
            <a:r>
              <a:rPr lang="en" sz="1200">
                <a:solidFill>
                  <a:srgbClr val="FFFFFF"/>
                </a:solidFill>
                <a:latin typeface="Average"/>
                <a:ea typeface="Average"/>
                <a:cs typeface="Average"/>
                <a:sym typeface="Average"/>
              </a:rPr>
              <a:t> agriculture sector.</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Inflation.</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Employment.</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Angola:</a:t>
            </a:r>
            <a:endParaRPr sz="1200">
              <a:solidFill>
                <a:srgbClr val="FFFFFF"/>
              </a:solidFill>
              <a:latin typeface="Average"/>
              <a:ea typeface="Average"/>
              <a:cs typeface="Average"/>
              <a:sym typeface="Average"/>
            </a:endParaRPr>
          </a:p>
          <a:p>
            <a:pPr marL="457200" lvl="0" indent="-304800" algn="l" rtl="0">
              <a:spcBef>
                <a:spcPts val="0"/>
              </a:spcBef>
              <a:spcAft>
                <a:spcPts val="0"/>
              </a:spcAft>
              <a:buClr>
                <a:srgbClr val="FFFFFF"/>
              </a:buClr>
              <a:buSzPts val="1200"/>
              <a:buFont typeface="Average"/>
              <a:buChar char="●"/>
            </a:pPr>
            <a:r>
              <a:rPr lang="en" sz="1200">
                <a:solidFill>
                  <a:srgbClr val="FFFFFF"/>
                </a:solidFill>
                <a:latin typeface="Average"/>
                <a:ea typeface="Average"/>
                <a:cs typeface="Average"/>
                <a:sym typeface="Average"/>
              </a:rPr>
              <a:t>Low diversification.</a:t>
            </a:r>
            <a:endParaRPr sz="1200">
              <a:solidFill>
                <a:srgbClr val="FFFFFF"/>
              </a:solidFill>
              <a:latin typeface="Average"/>
              <a:ea typeface="Average"/>
              <a:cs typeface="Average"/>
              <a:sym typeface="Average"/>
            </a:endParaRPr>
          </a:p>
          <a:p>
            <a:pPr marL="0" lvl="0" indent="0" algn="l" rtl="0">
              <a:spcBef>
                <a:spcPts val="0"/>
              </a:spcBef>
              <a:spcAft>
                <a:spcPts val="0"/>
              </a:spcAft>
              <a:buNone/>
            </a:pPr>
            <a:r>
              <a:rPr lang="en" sz="1200">
                <a:solidFill>
                  <a:srgbClr val="FFFFFF"/>
                </a:solidFill>
                <a:latin typeface="Average"/>
                <a:ea typeface="Average"/>
                <a:cs typeface="Average"/>
                <a:sym typeface="Average"/>
              </a:rPr>
              <a:t>Congo:</a:t>
            </a:r>
            <a:endParaRPr sz="1200">
              <a:solidFill>
                <a:srgbClr val="FFFFFF"/>
              </a:solidFill>
              <a:latin typeface="Average"/>
              <a:ea typeface="Average"/>
              <a:cs typeface="Average"/>
              <a:sym typeface="Average"/>
            </a:endParaRPr>
          </a:p>
          <a:p>
            <a:pPr marL="457200" lvl="0" indent="-317500" algn="l" rtl="0">
              <a:spcBef>
                <a:spcPts val="0"/>
              </a:spcBef>
              <a:spcAft>
                <a:spcPts val="0"/>
              </a:spcAft>
              <a:buClr>
                <a:srgbClr val="FFFFFF"/>
              </a:buClr>
              <a:buSzPts val="1400"/>
              <a:buFont typeface="Average"/>
              <a:buChar char="●"/>
            </a:pPr>
            <a:r>
              <a:rPr lang="en" sz="1200">
                <a:solidFill>
                  <a:srgbClr val="FFFFFF"/>
                </a:solidFill>
                <a:latin typeface="Average"/>
                <a:ea typeface="Average"/>
                <a:cs typeface="Average"/>
                <a:sym typeface="Average"/>
              </a:rPr>
              <a:t>Import goods and services</a:t>
            </a:r>
            <a:r>
              <a:rPr lang="en">
                <a:solidFill>
                  <a:srgbClr val="FFFFFF"/>
                </a:solidFill>
                <a:latin typeface="Average"/>
                <a:ea typeface="Average"/>
                <a:cs typeface="Average"/>
                <a:sym typeface="Average"/>
              </a:rPr>
              <a:t>.</a:t>
            </a:r>
            <a:endParaRPr>
              <a:solidFill>
                <a:srgbClr val="FFFFFF"/>
              </a:solidFill>
              <a:latin typeface="Average"/>
              <a:ea typeface="Average"/>
              <a:cs typeface="Average"/>
              <a:sym typeface="Average"/>
            </a:endParaRPr>
          </a:p>
        </p:txBody>
      </p:sp>
      <p:sp>
        <p:nvSpPr>
          <p:cNvPr id="117" name="Google Shape;117;p19"/>
          <p:cNvSpPr/>
          <p:nvPr/>
        </p:nvSpPr>
        <p:spPr>
          <a:xfrm>
            <a:off x="580375" y="1269550"/>
            <a:ext cx="482400" cy="1192500"/>
          </a:xfrm>
          <a:prstGeom prst="up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rot="10800000">
            <a:off x="580375" y="2713725"/>
            <a:ext cx="482400" cy="1355400"/>
          </a:xfrm>
          <a:prstGeom prst="up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00" y="18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Data Analysis- Additional Findings</a:t>
            </a:r>
          </a:p>
        </p:txBody>
      </p:sp>
      <p:pic>
        <p:nvPicPr>
          <p:cNvPr id="124" name="Google Shape;124;p20"/>
          <p:cNvPicPr preferRelativeResize="0"/>
          <p:nvPr/>
        </p:nvPicPr>
        <p:blipFill>
          <a:blip r:embed="rId3">
            <a:alphaModFix/>
          </a:blip>
          <a:stretch>
            <a:fillRect/>
          </a:stretch>
        </p:blipFill>
        <p:spPr>
          <a:xfrm>
            <a:off x="5052543" y="2773237"/>
            <a:ext cx="3430599" cy="2287066"/>
          </a:xfrm>
          <a:prstGeom prst="rect">
            <a:avLst/>
          </a:prstGeom>
          <a:noFill/>
          <a:ln>
            <a:noFill/>
          </a:ln>
        </p:spPr>
      </p:pic>
      <p:pic>
        <p:nvPicPr>
          <p:cNvPr id="125" name="Google Shape;125;p20"/>
          <p:cNvPicPr preferRelativeResize="0"/>
          <p:nvPr/>
        </p:nvPicPr>
        <p:blipFill>
          <a:blip r:embed="rId4">
            <a:alphaModFix/>
          </a:blip>
          <a:stretch>
            <a:fillRect/>
          </a:stretch>
        </p:blipFill>
        <p:spPr>
          <a:xfrm>
            <a:off x="6019621" y="713433"/>
            <a:ext cx="2966042" cy="1963461"/>
          </a:xfrm>
          <a:prstGeom prst="rect">
            <a:avLst/>
          </a:prstGeom>
          <a:noFill/>
          <a:ln>
            <a:noFill/>
          </a:ln>
        </p:spPr>
      </p:pic>
      <p:sp>
        <p:nvSpPr>
          <p:cNvPr id="126" name="Google Shape;126;p20"/>
          <p:cNvSpPr txBox="1"/>
          <p:nvPr/>
        </p:nvSpPr>
        <p:spPr>
          <a:xfrm>
            <a:off x="475525" y="1096625"/>
            <a:ext cx="4833000" cy="384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Rural Electricity</a:t>
            </a:r>
          </a:p>
          <a:p>
            <a:pPr marL="9144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No normal distribution</a:t>
            </a:r>
          </a:p>
          <a:p>
            <a:pPr marL="9144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Mauritius and Seychelles</a:t>
            </a:r>
          </a:p>
          <a:p>
            <a:pPr marL="0" lvl="0" indent="0" algn="l" rtl="0">
              <a:spcBef>
                <a:spcPts val="0"/>
              </a:spcBef>
              <a:spcAft>
                <a:spcPts val="0"/>
              </a:spcAft>
              <a:buNone/>
            </a:pPr>
            <a:endParaRPr lang="en-US" dirty="0">
              <a:solidFill>
                <a:srgbClr val="FFFFFF"/>
              </a:solidFill>
              <a:latin typeface="Average"/>
              <a:ea typeface="Average"/>
              <a:cs typeface="Average"/>
              <a:sym typeface="Average"/>
            </a:endParaRPr>
          </a:p>
          <a:p>
            <a:pPr marL="4572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Seychelles dependence on trade</a:t>
            </a:r>
          </a:p>
          <a:p>
            <a:pPr marL="9144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Merchandise trade is 123% of GDP</a:t>
            </a:r>
          </a:p>
          <a:p>
            <a:pPr marL="9144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70% exports consists of fish</a:t>
            </a:r>
          </a:p>
          <a:p>
            <a:pPr marL="9144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18% imports consists of tuna</a:t>
            </a:r>
          </a:p>
          <a:p>
            <a:pPr marL="0" lvl="0" indent="0" algn="l" rtl="0">
              <a:spcBef>
                <a:spcPts val="0"/>
              </a:spcBef>
              <a:spcAft>
                <a:spcPts val="0"/>
              </a:spcAft>
              <a:buNone/>
            </a:pPr>
            <a:endParaRPr lang="en-US" dirty="0">
              <a:solidFill>
                <a:srgbClr val="FFFFFF"/>
              </a:solidFill>
              <a:latin typeface="Average"/>
              <a:ea typeface="Average"/>
              <a:cs typeface="Average"/>
              <a:sym typeface="Average"/>
            </a:endParaRPr>
          </a:p>
          <a:p>
            <a:pPr marL="4572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Nigeria’s Tax Rate:</a:t>
            </a:r>
          </a:p>
          <a:p>
            <a:pPr marL="9144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As low as 3.4%</a:t>
            </a:r>
          </a:p>
          <a:p>
            <a:pPr marL="914400" lvl="0" indent="-317500" algn="l" rtl="0">
              <a:spcBef>
                <a:spcPts val="0"/>
              </a:spcBef>
              <a:spcAft>
                <a:spcPts val="0"/>
              </a:spcAft>
              <a:buClr>
                <a:srgbClr val="FFFFFF"/>
              </a:buClr>
              <a:buSzPts val="1400"/>
              <a:buFont typeface="Average"/>
              <a:buChar char="-"/>
            </a:pPr>
            <a:r>
              <a:rPr lang="en-US" dirty="0">
                <a:solidFill>
                  <a:srgbClr val="FFFFFF"/>
                </a:solidFill>
                <a:latin typeface="Average"/>
                <a:ea typeface="Average"/>
                <a:cs typeface="Average"/>
                <a:sym typeface="Average"/>
              </a:rPr>
              <a:t>Government efforts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3582000" y="316799"/>
            <a:ext cx="4277625" cy="2119175"/>
          </a:xfrm>
          <a:prstGeom prst="rect">
            <a:avLst/>
          </a:prstGeom>
          <a:noFill/>
          <a:ln>
            <a:noFill/>
          </a:ln>
        </p:spPr>
      </p:pic>
      <p:sp>
        <p:nvSpPr>
          <p:cNvPr id="133" name="Google Shape;133;p21"/>
          <p:cNvSpPr txBox="1"/>
          <p:nvPr/>
        </p:nvSpPr>
        <p:spPr>
          <a:xfrm>
            <a:off x="4329545" y="4839000"/>
            <a:ext cx="75495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https://www.cfr.org/africa-sub-saharan/sub-saharan-security-tracker/p37884</a:t>
            </a:r>
            <a:endParaRPr/>
          </a:p>
        </p:txBody>
      </p:sp>
      <p:sp>
        <p:nvSpPr>
          <p:cNvPr id="135" name="Google Shape;135;p21"/>
          <p:cNvSpPr txBox="1">
            <a:spLocks noGrp="1"/>
          </p:cNvSpPr>
          <p:nvPr>
            <p:ph type="title"/>
          </p:nvPr>
        </p:nvSpPr>
        <p:spPr>
          <a:xfrm>
            <a:off x="181200" y="75625"/>
            <a:ext cx="172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Problems</a:t>
            </a:r>
            <a:endParaRPr dirty="0"/>
          </a:p>
          <a:p>
            <a:pPr marL="0" lvl="0" indent="0" algn="l" rtl="0">
              <a:lnSpc>
                <a:spcPct val="115000"/>
              </a:lnSpc>
              <a:spcBef>
                <a:spcPts val="0"/>
              </a:spcBef>
              <a:spcAft>
                <a:spcPts val="0"/>
              </a:spcAft>
              <a:buNone/>
            </a:pPr>
            <a:r>
              <a:rPr lang="en-IN" sz="1400" dirty="0">
                <a:latin typeface="Average"/>
                <a:ea typeface="Average"/>
                <a:cs typeface="Average"/>
                <a:sym typeface="Average"/>
              </a:rPr>
              <a:t>Instability </a:t>
            </a:r>
          </a:p>
          <a:p>
            <a:pPr marL="0" lvl="0" indent="0" algn="l" rtl="0">
              <a:spcBef>
                <a:spcPts val="0"/>
              </a:spcBef>
              <a:spcAft>
                <a:spcPts val="0"/>
              </a:spcAft>
              <a:buNone/>
            </a:pPr>
            <a:endParaRPr dirty="0"/>
          </a:p>
        </p:txBody>
      </p:sp>
      <p:sp>
        <p:nvSpPr>
          <p:cNvPr id="134" name="Google Shape;134;p21"/>
          <p:cNvSpPr txBox="1">
            <a:spLocks noGrp="1"/>
          </p:cNvSpPr>
          <p:nvPr>
            <p:ph type="body" idx="4294967295"/>
          </p:nvPr>
        </p:nvSpPr>
        <p:spPr>
          <a:xfrm>
            <a:off x="366765" y="980378"/>
            <a:ext cx="2606675" cy="2206625"/>
          </a:xfrm>
          <a:prstGeom prst="rect">
            <a:avLst/>
          </a:prstGeom>
        </p:spPr>
        <p:txBody>
          <a:bodyPr spcFirstLastPara="1" wrap="square" lIns="91425" tIns="91425" rIns="91425" bIns="91425" anchor="t" anchorCtr="0">
            <a:noAutofit/>
          </a:bodyPr>
          <a:lstStyle/>
          <a:p>
            <a:pPr marL="127000" marR="0" lvl="0" indent="0" algn="l" rtl="0">
              <a:lnSpc>
                <a:spcPct val="115000"/>
              </a:lnSpc>
              <a:spcBef>
                <a:spcPts val="0"/>
              </a:spcBef>
              <a:spcAft>
                <a:spcPts val="0"/>
              </a:spcAft>
              <a:buSzPts val="1600"/>
              <a:buNone/>
            </a:pPr>
            <a:endParaRPr lang="en" sz="1600" dirty="0">
              <a:solidFill>
                <a:schemeClr val="bg2">
                  <a:lumMod val="40000"/>
                  <a:lumOff val="60000"/>
                </a:schemeClr>
              </a:solidFill>
            </a:endParaRPr>
          </a:p>
          <a:p>
            <a:pPr indent="-330200">
              <a:buSzPts val="1600"/>
            </a:pPr>
            <a:r>
              <a:rPr lang="en" sz="1600" dirty="0">
                <a:solidFill>
                  <a:schemeClr val="bg2">
                    <a:lumMod val="40000"/>
                    <a:lumOff val="60000"/>
                  </a:schemeClr>
                </a:solidFill>
              </a:rPr>
              <a:t>Civil wars and crises</a:t>
            </a:r>
          </a:p>
          <a:p>
            <a:pPr marL="0" indent="0">
              <a:buSzPts val="1600"/>
              <a:buNone/>
            </a:pPr>
            <a:endParaRPr lang="en" sz="1600" dirty="0">
              <a:solidFill>
                <a:schemeClr val="bg2">
                  <a:lumMod val="40000"/>
                  <a:lumOff val="60000"/>
                </a:schemeClr>
              </a:solidFill>
            </a:endParaRPr>
          </a:p>
          <a:p>
            <a:pPr indent="-330200">
              <a:buSzPts val="1600"/>
            </a:pPr>
            <a:r>
              <a:rPr lang="en" sz="1600" dirty="0">
                <a:solidFill>
                  <a:schemeClr val="bg2">
                    <a:lumMod val="40000"/>
                    <a:lumOff val="60000"/>
                  </a:schemeClr>
                </a:solidFill>
              </a:rPr>
              <a:t>Terrorism</a:t>
            </a:r>
          </a:p>
          <a:p>
            <a:pPr indent="-330200">
              <a:buSzPts val="1600"/>
            </a:pPr>
            <a:endParaRPr lang="en" sz="1600" dirty="0">
              <a:solidFill>
                <a:schemeClr val="bg2">
                  <a:lumMod val="40000"/>
                  <a:lumOff val="60000"/>
                </a:schemeClr>
              </a:solidFill>
            </a:endParaRPr>
          </a:p>
          <a:p>
            <a:pPr indent="-330200">
              <a:buSzPts val="1600"/>
            </a:pPr>
            <a:r>
              <a:rPr lang="en" sz="1600" dirty="0">
                <a:solidFill>
                  <a:schemeClr val="bg2">
                    <a:lumMod val="40000"/>
                    <a:lumOff val="60000"/>
                  </a:schemeClr>
                </a:solidFill>
              </a:rPr>
              <a:t>Political unrest</a:t>
            </a:r>
          </a:p>
          <a:p>
            <a:pPr lvl="0" indent="-330200">
              <a:buSzPts val="1600"/>
            </a:pPr>
            <a:endParaRPr lang="en-IN" sz="1600" dirty="0">
              <a:solidFill>
                <a:schemeClr val="bg2">
                  <a:lumMod val="40000"/>
                  <a:lumOff val="60000"/>
                </a:schemeClr>
              </a:solidFill>
            </a:endParaRPr>
          </a:p>
          <a:p>
            <a:pPr lvl="0" indent="-330200">
              <a:buSzPts val="1600"/>
            </a:pPr>
            <a:r>
              <a:rPr lang="en-IN" sz="1600" dirty="0">
                <a:solidFill>
                  <a:schemeClr val="bg2">
                    <a:lumMod val="40000"/>
                    <a:lumOff val="60000"/>
                  </a:schemeClr>
                </a:solidFill>
              </a:rPr>
              <a:t>Lack of Diversification</a:t>
            </a:r>
          </a:p>
          <a:p>
            <a:pPr marL="127000" lvl="0" indent="0">
              <a:buSzPts val="1600"/>
              <a:buNone/>
            </a:pPr>
            <a:endParaRPr lang="en-IN" sz="1600" dirty="0">
              <a:solidFill>
                <a:schemeClr val="bg2">
                  <a:lumMod val="40000"/>
                  <a:lumOff val="60000"/>
                </a:schemeClr>
              </a:solidFill>
            </a:endParaRPr>
          </a:p>
          <a:p>
            <a:pPr indent="-330200">
              <a:buSzPts val="1600"/>
            </a:pPr>
            <a:r>
              <a:rPr lang="en-IN" sz="1600" dirty="0">
                <a:solidFill>
                  <a:schemeClr val="bg2">
                    <a:lumMod val="40000"/>
                    <a:lumOff val="60000"/>
                  </a:schemeClr>
                </a:solidFill>
              </a:rPr>
              <a:t>Lack of Education</a:t>
            </a:r>
          </a:p>
          <a:p>
            <a:pPr marL="127000" lvl="0" indent="0">
              <a:buSzPts val="1600"/>
              <a:buNone/>
            </a:pPr>
            <a:endParaRPr lang="en" sz="1600" dirty="0">
              <a:solidFill>
                <a:schemeClr val="bg2">
                  <a:lumMod val="40000"/>
                  <a:lumOff val="60000"/>
                </a:schemeClr>
              </a:solidFill>
            </a:endParaRPr>
          </a:p>
          <a:p>
            <a:pPr marL="127000" marR="0" lvl="0" indent="0" algn="l" rtl="0">
              <a:lnSpc>
                <a:spcPct val="115000"/>
              </a:lnSpc>
              <a:spcBef>
                <a:spcPts val="0"/>
              </a:spcBef>
              <a:spcAft>
                <a:spcPts val="0"/>
              </a:spcAft>
              <a:buSzPts val="1600"/>
              <a:buNone/>
            </a:pPr>
            <a:endParaRPr lang="en" sz="1600" dirty="0">
              <a:solidFill>
                <a:schemeClr val="bg2">
                  <a:lumMod val="40000"/>
                  <a:lumOff val="60000"/>
                </a:schemeClr>
              </a:solidFill>
            </a:endParaRPr>
          </a:p>
          <a:p>
            <a:pPr marL="127000" marR="0" lvl="0" indent="0" algn="l" rtl="0">
              <a:lnSpc>
                <a:spcPct val="115000"/>
              </a:lnSpc>
              <a:spcBef>
                <a:spcPts val="0"/>
              </a:spcBef>
              <a:spcAft>
                <a:spcPts val="0"/>
              </a:spcAft>
              <a:buSzPts val="1600"/>
              <a:buNone/>
            </a:pPr>
            <a:br>
              <a:rPr lang="en" sz="1600" dirty="0">
                <a:solidFill>
                  <a:schemeClr val="bg2">
                    <a:lumMod val="40000"/>
                    <a:lumOff val="60000"/>
                  </a:schemeClr>
                </a:solidFill>
              </a:rPr>
            </a:br>
            <a:endParaRPr sz="1600" dirty="0">
              <a:solidFill>
                <a:schemeClr val="bg2">
                  <a:lumMod val="40000"/>
                  <a:lumOff val="60000"/>
                </a:schemeClr>
              </a:solidFill>
            </a:endParaRPr>
          </a:p>
        </p:txBody>
      </p:sp>
      <p:pic>
        <p:nvPicPr>
          <p:cNvPr id="7" name="Google Shape;153;p23">
            <a:extLst>
              <a:ext uri="{FF2B5EF4-FFF2-40B4-BE49-F238E27FC236}">
                <a16:creationId xmlns:a16="http://schemas.microsoft.com/office/drawing/2014/main" id="{643C839B-68D4-47B2-8DD0-FDFAC45BA0B3}"/>
              </a:ext>
            </a:extLst>
          </p:cNvPr>
          <p:cNvPicPr preferRelativeResize="0"/>
          <p:nvPr/>
        </p:nvPicPr>
        <p:blipFill>
          <a:blip r:embed="rId5">
            <a:alphaModFix/>
          </a:blip>
          <a:stretch>
            <a:fillRect/>
          </a:stretch>
        </p:blipFill>
        <p:spPr>
          <a:xfrm rot="21055161">
            <a:off x="4181267" y="2921824"/>
            <a:ext cx="2864700" cy="1877100"/>
          </a:xfrm>
          <a:prstGeom prst="ellipse">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2328</Words>
  <Application>Microsoft Office PowerPoint</Application>
  <PresentationFormat>On-screen Show (16:9)</PresentationFormat>
  <Paragraphs>192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Wingdings 2</vt:lpstr>
      <vt:lpstr>Calisto MT</vt:lpstr>
      <vt:lpstr>Average</vt:lpstr>
      <vt:lpstr>Slate</vt:lpstr>
      <vt:lpstr>Sub-Saharan Africa  2019</vt:lpstr>
      <vt:lpstr>An Overview Of The Analysis</vt:lpstr>
      <vt:lpstr>Methodology Used For The Analysis</vt:lpstr>
      <vt:lpstr>Defined ways for Imputing Missing Values </vt:lpstr>
      <vt:lpstr>Data Analysis On The Two Important Countries</vt:lpstr>
      <vt:lpstr>Data Analysis- GDP growth</vt:lpstr>
      <vt:lpstr>Data Analysis- GDP Performance</vt:lpstr>
      <vt:lpstr>Data Analysis- Additional Findings</vt:lpstr>
      <vt:lpstr>Problems Instability  </vt:lpstr>
      <vt:lpstr>PowerPoint Presentation</vt:lpstr>
      <vt:lpstr>Thank You</vt:lpstr>
      <vt:lpstr>References </vt:lpstr>
      <vt:lpstr>References </vt:lpstr>
      <vt:lpstr>References</vt:lpstr>
      <vt:lpstr>Appendix 1- Region GDP Growth</vt:lpstr>
      <vt:lpstr>Appendix 2- Industry GDP</vt:lpstr>
      <vt:lpstr>Appendix 3- Population (Millions)</vt:lpstr>
      <vt:lpstr>Appendix 4- Population per Gender change</vt:lpstr>
      <vt:lpstr>Appendix 5- GDP Performance</vt:lpstr>
      <vt:lpstr>Appendix 6- Rural Access to Electricity change</vt:lpstr>
      <vt:lpstr>Appendix 7- Rural vs. Urban Electricity</vt:lpstr>
      <vt:lpstr>Appendix 8- Tax Revenue Percentage of GDP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Sub-Saharan Africa  2019</dc:title>
  <dc:creator>Sarthak Jagdale</dc:creator>
  <cp:lastModifiedBy>Sarthak Jagdale</cp:lastModifiedBy>
  <cp:revision>2</cp:revision>
  <dcterms:created xsi:type="dcterms:W3CDTF">2020-02-18T10:16:57Z</dcterms:created>
  <dcterms:modified xsi:type="dcterms:W3CDTF">2020-02-18T10:24:45Z</dcterms:modified>
</cp:coreProperties>
</file>